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6" r:id="rId1"/>
    <p:sldMasterId id="2147483765" r:id="rId2"/>
  </p:sldMasterIdLst>
  <p:notesMasterIdLst>
    <p:notesMasterId r:id="rId27"/>
  </p:notesMasterIdLst>
  <p:handoutMasterIdLst>
    <p:handoutMasterId r:id="rId28"/>
  </p:handoutMasterIdLst>
  <p:sldIdLst>
    <p:sldId id="536" r:id="rId3"/>
    <p:sldId id="590" r:id="rId4"/>
    <p:sldId id="578" r:id="rId5"/>
    <p:sldId id="555" r:id="rId6"/>
    <p:sldId id="617" r:id="rId7"/>
    <p:sldId id="554" r:id="rId8"/>
    <p:sldId id="560" r:id="rId9"/>
    <p:sldId id="513" r:id="rId10"/>
    <p:sldId id="524" r:id="rId11"/>
    <p:sldId id="577" r:id="rId12"/>
    <p:sldId id="576" r:id="rId13"/>
    <p:sldId id="628" r:id="rId14"/>
    <p:sldId id="600" r:id="rId15"/>
    <p:sldId id="593" r:id="rId16"/>
    <p:sldId id="625" r:id="rId17"/>
    <p:sldId id="613" r:id="rId18"/>
    <p:sldId id="623" r:id="rId19"/>
    <p:sldId id="558" r:id="rId20"/>
    <p:sldId id="528" r:id="rId21"/>
    <p:sldId id="520" r:id="rId22"/>
    <p:sldId id="589" r:id="rId23"/>
    <p:sldId id="626" r:id="rId24"/>
    <p:sldId id="581" r:id="rId25"/>
    <p:sldId id="512" r:id="rId26"/>
  </p:sldIdLst>
  <p:sldSz cx="9144000" cy="5143500" type="screen16x9"/>
  <p:notesSz cx="9929813" cy="67992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2" userDrawn="1">
          <p15:clr>
            <a:srgbClr val="A4A3A4"/>
          </p15:clr>
        </p15:guide>
        <p15:guide id="2" pos="312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dit Goldberg" initials="EG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468D"/>
    <a:srgbClr val="B81050"/>
    <a:srgbClr val="9F2565"/>
    <a:srgbClr val="C2146F"/>
    <a:srgbClr val="9B9B9B"/>
    <a:srgbClr val="92224D"/>
    <a:srgbClr val="D2D2D2"/>
    <a:srgbClr val="FAFAFA"/>
    <a:srgbClr val="FCFCFC"/>
    <a:srgbClr val="9B66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30" autoAdjust="0"/>
    <p:restoredTop sz="96366" autoAdjust="0"/>
  </p:normalViewPr>
  <p:slideViewPr>
    <p:cSldViewPr snapToGrid="0" snapToObjects="1">
      <p:cViewPr varScale="1">
        <p:scale>
          <a:sx n="94" d="100"/>
          <a:sy n="94" d="100"/>
        </p:scale>
        <p:origin x="64" y="1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3804" y="84"/>
      </p:cViewPr>
      <p:guideLst>
        <p:guide orient="horz" pos="2142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02919" cy="339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4599" y="1"/>
            <a:ext cx="4302919" cy="339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B8748-341A-4675-A756-E152AD58A9EF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458120"/>
            <a:ext cx="4302919" cy="339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4599" y="6458120"/>
            <a:ext cx="4302919" cy="339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7842E6-0343-4679-BA17-0BEC4C0E0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152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02919" cy="339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4599" y="1"/>
            <a:ext cx="4302919" cy="339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841068-7B2F-4807-8D95-C921B17A2924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5487" cy="2551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982" y="3229651"/>
            <a:ext cx="7943850" cy="305966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58120"/>
            <a:ext cx="4302919" cy="339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4599" y="6458120"/>
            <a:ext cx="4302919" cy="339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2C400-436B-4539-9B23-CA43DAC69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6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5487" cy="25511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C400-436B-4539-9B23-CA43DAC692E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7237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Looking at China: in the next years there will be over 100 million women over 65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years old.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means at least 30 million women with prolapse that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need treatment.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C400-436B-4539-9B23-CA43DAC692E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111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697163" y="509588"/>
            <a:ext cx="4535487" cy="25511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endParaRPr lang="en-US" altLang="ja-JP" dirty="0">
              <a:ea typeface="ＭＳ Ｐゴシック" pitchFamily="-96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>
          <a:xfrm>
            <a:off x="2" y="6458120"/>
            <a:ext cx="4302919" cy="339963"/>
          </a:xfrm>
          <a:prstGeom prst="rect">
            <a:avLst/>
          </a:prstGeom>
        </p:spPr>
        <p:txBody>
          <a:bodyPr lIns="91432" tIns="45716" rIns="91432" bIns="45716"/>
          <a:lstStyle/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Boston Scientific Confidential - Do Not Copy, Display or Distribute Without the Written Permission of </a:t>
            </a:r>
            <a:br>
              <a:rPr lang="en-US">
                <a:solidFill>
                  <a:prstClr val="white"/>
                </a:solidFill>
              </a:rPr>
            </a:br>
            <a:r>
              <a:rPr lang="en-US">
                <a:solidFill>
                  <a:prstClr val="white"/>
                </a:solidFill>
              </a:rPr>
              <a:t>Boston Scientific. </a:t>
            </a:r>
            <a:r>
              <a:rPr lang="en-US" baseline="30000">
                <a:solidFill>
                  <a:prstClr val="white"/>
                </a:solidFill>
              </a:rPr>
              <a:t>©</a:t>
            </a:r>
            <a:r>
              <a:rPr lang="en-US">
                <a:solidFill>
                  <a:prstClr val="white"/>
                </a:solidFill>
              </a:rPr>
              <a:t>2009 Boston Scientific Corporation or its Affiliates.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5624601" y="6458120"/>
            <a:ext cx="4302919" cy="339963"/>
          </a:xfrm>
          <a:prstGeom prst="rect">
            <a:avLst/>
          </a:prstGeom>
        </p:spPr>
        <p:txBody>
          <a:bodyPr lIns="91432" tIns="45716" rIns="91432" bIns="45716"/>
          <a:lstStyle/>
          <a:p>
            <a:pPr>
              <a:defRPr/>
            </a:pPr>
            <a:fld id="{DEDBF57F-EAF8-4DAD-919D-678C21B7C7BD}" type="slidenum">
              <a:rPr lang="en-US">
                <a:solidFill>
                  <a:prstClr val="white"/>
                </a:solidFill>
              </a:rPr>
              <a:pPr>
                <a:defRPr/>
              </a:pPr>
              <a:t>19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2052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697163" y="509588"/>
            <a:ext cx="4535487" cy="25511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Char char="•"/>
            </a:pPr>
            <a:endParaRPr lang="en-US" altLang="ja-JP" dirty="0">
              <a:ea typeface="ＭＳ Ｐゴシック" pitchFamily="-96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>
          <a:xfrm>
            <a:off x="2" y="6458120"/>
            <a:ext cx="4302919" cy="339963"/>
          </a:xfrm>
          <a:prstGeom prst="rect">
            <a:avLst/>
          </a:prstGeom>
        </p:spPr>
        <p:txBody>
          <a:bodyPr lIns="91432" tIns="45716" rIns="91432" bIns="45716"/>
          <a:lstStyle/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Boston Scientific Confidential - Do Not Copy, Display or Distribute Without the Written Permission of </a:t>
            </a:r>
            <a:br>
              <a:rPr lang="en-US">
                <a:solidFill>
                  <a:prstClr val="white"/>
                </a:solidFill>
              </a:rPr>
            </a:br>
            <a:r>
              <a:rPr lang="en-US">
                <a:solidFill>
                  <a:prstClr val="white"/>
                </a:solidFill>
              </a:rPr>
              <a:t>Boston Scientific. </a:t>
            </a:r>
            <a:r>
              <a:rPr lang="en-US" baseline="30000">
                <a:solidFill>
                  <a:prstClr val="white"/>
                </a:solidFill>
              </a:rPr>
              <a:t>©</a:t>
            </a:r>
            <a:r>
              <a:rPr lang="en-US">
                <a:solidFill>
                  <a:prstClr val="white"/>
                </a:solidFill>
              </a:rPr>
              <a:t>2009 Boston Scientific Corporation or its Affiliates.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5624599" y="6458120"/>
            <a:ext cx="4302919" cy="339963"/>
          </a:xfrm>
          <a:prstGeom prst="rect">
            <a:avLst/>
          </a:prstGeom>
        </p:spPr>
        <p:txBody>
          <a:bodyPr lIns="91432" tIns="45716" rIns="91432" bIns="45716"/>
          <a:lstStyle/>
          <a:p>
            <a:pPr>
              <a:defRPr/>
            </a:pPr>
            <a:fld id="{DEDBF57F-EAF8-4DAD-919D-678C21B7C7BD}" type="slidenum">
              <a:rPr lang="en-US">
                <a:solidFill>
                  <a:prstClr val="white"/>
                </a:solidFill>
              </a:rPr>
              <a:pPr>
                <a:defRPr/>
              </a:pPr>
              <a:t>20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2052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So, I’ll leave you with this summary and will be happy to address any questions. Thank you.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72C400-436B-4539-9B23-CA43DAC692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48067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5487" cy="25511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69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C400-436B-4539-9B23-CA43DAC692EE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837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So, prolapse is a highly prevalent health problem that affects millions of women all over the world, and has a huge impact on the quality of life.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the increasing rates of obesity and the aging population prolapse prevalence is expected to double in the next decades.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C400-436B-4539-9B23-CA43DAC692E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41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406650" y="549275"/>
            <a:ext cx="4868863" cy="27384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endParaRPr lang="en-US" altLang="ja-JP" baseline="0" dirty="0">
              <a:ea typeface="ＭＳ Ｐゴシック" pitchFamily="-96" charset="-128"/>
            </a:endParaRPr>
          </a:p>
          <a:p>
            <a:pPr eaLnBrk="1" hangingPunct="1">
              <a:buFontTx/>
              <a:buNone/>
            </a:pPr>
            <a:endParaRPr lang="en-US" altLang="ja-JP" dirty="0">
              <a:ea typeface="ＭＳ Ｐゴシック" pitchFamily="-96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>
          <a:xfrm>
            <a:off x="2" y="6939396"/>
            <a:ext cx="4195418" cy="365298"/>
          </a:xfrm>
          <a:prstGeom prst="rect">
            <a:avLst/>
          </a:prstGeom>
        </p:spPr>
        <p:txBody>
          <a:bodyPr lIns="91432" tIns="45716" rIns="91432" bIns="45716"/>
          <a:lstStyle/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Boston Scientific Confidential - Do Not Copy, Display or Distribute Without the Written Permission of </a:t>
            </a:r>
            <a:br>
              <a:rPr lang="en-US">
                <a:solidFill>
                  <a:prstClr val="white"/>
                </a:solidFill>
              </a:rPr>
            </a:br>
            <a:r>
              <a:rPr lang="en-US">
                <a:solidFill>
                  <a:prstClr val="white"/>
                </a:solidFill>
              </a:rPr>
              <a:t>Boston Scientific. </a:t>
            </a:r>
            <a:r>
              <a:rPr lang="en-US" baseline="30000">
                <a:solidFill>
                  <a:prstClr val="white"/>
                </a:solidFill>
              </a:rPr>
              <a:t>©</a:t>
            </a:r>
            <a:r>
              <a:rPr lang="en-US">
                <a:solidFill>
                  <a:prstClr val="white"/>
                </a:solidFill>
              </a:rPr>
              <a:t>2009 Boston Scientific Corporation or its Affiliates.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5484077" y="6939396"/>
            <a:ext cx="4195418" cy="365298"/>
          </a:xfrm>
          <a:prstGeom prst="rect">
            <a:avLst/>
          </a:prstGeom>
        </p:spPr>
        <p:txBody>
          <a:bodyPr lIns="91432" tIns="45716" rIns="91432" bIns="45716"/>
          <a:lstStyle/>
          <a:p>
            <a:pPr>
              <a:defRPr/>
            </a:pPr>
            <a:fld id="{DEDBF57F-EAF8-4DAD-919D-678C21B7C7BD}" type="slidenum">
              <a:rPr lang="en-US">
                <a:solidFill>
                  <a:prstClr val="white"/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753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697163" y="509588"/>
            <a:ext cx="4535487" cy="25511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Char char="•"/>
            </a:pPr>
            <a:endParaRPr lang="en-US" altLang="ja-JP" dirty="0">
              <a:ea typeface="ＭＳ Ｐゴシック" pitchFamily="-96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>
          <a:xfrm>
            <a:off x="2" y="6458120"/>
            <a:ext cx="4302919" cy="339963"/>
          </a:xfrm>
          <a:prstGeom prst="rect">
            <a:avLst/>
          </a:prstGeom>
        </p:spPr>
        <p:txBody>
          <a:bodyPr lIns="91432" tIns="45716" rIns="91432" bIns="45716"/>
          <a:lstStyle/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Boston Scientific Confidential - Do Not Copy, Display or Distribute Without the Written Permission of </a:t>
            </a:r>
            <a:br>
              <a:rPr lang="en-US">
                <a:solidFill>
                  <a:prstClr val="white"/>
                </a:solidFill>
              </a:rPr>
            </a:br>
            <a:r>
              <a:rPr lang="en-US">
                <a:solidFill>
                  <a:prstClr val="white"/>
                </a:solidFill>
              </a:rPr>
              <a:t>Boston Scientific. </a:t>
            </a:r>
            <a:r>
              <a:rPr lang="en-US" baseline="30000">
                <a:solidFill>
                  <a:prstClr val="white"/>
                </a:solidFill>
              </a:rPr>
              <a:t>©</a:t>
            </a:r>
            <a:r>
              <a:rPr lang="en-US">
                <a:solidFill>
                  <a:prstClr val="white"/>
                </a:solidFill>
              </a:rPr>
              <a:t>2009 Boston Scientific Corporation or its Affiliates.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5624599" y="6458120"/>
            <a:ext cx="4302919" cy="339963"/>
          </a:xfrm>
          <a:prstGeom prst="rect">
            <a:avLst/>
          </a:prstGeom>
        </p:spPr>
        <p:txBody>
          <a:bodyPr lIns="91432" tIns="45716" rIns="91432" bIns="45716"/>
          <a:lstStyle/>
          <a:p>
            <a:pPr>
              <a:defRPr/>
            </a:pPr>
            <a:fld id="{DEDBF57F-EAF8-4DAD-919D-678C21B7C7BD}" type="slidenum">
              <a:rPr lang="en-US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403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C400-436B-4539-9B23-CA43DAC692E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136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We’ve demonstrated Proof of Concept for safety and efficacy in three models: bench, animal and cadavers.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C400-436B-4539-9B23-CA43DAC692E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131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5487" cy="25511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6384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5487" cy="25511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227K X 1500 = 340M</a:t>
            </a:r>
          </a:p>
          <a:p>
            <a:r>
              <a:rPr lang="en-US" dirty="0"/>
              <a:t>5M x 1000 = 5B</a:t>
            </a:r>
          </a:p>
          <a:p>
            <a:endParaRPr lang="en-US" dirty="0"/>
          </a:p>
          <a:p>
            <a:r>
              <a:rPr lang="en-US" dirty="0"/>
              <a:t>227K x 0.25 = 56K </a:t>
            </a:r>
            <a:r>
              <a:rPr lang="en-US" dirty="0">
                <a:sym typeface="Wingdings" panose="05000000000000000000" pitchFamily="2" charset="2"/>
              </a:rPr>
              <a:t> x 1500 = </a:t>
            </a:r>
            <a:r>
              <a:rPr lang="en-US" b="1" dirty="0">
                <a:sym typeface="Wingdings" panose="05000000000000000000" pitchFamily="2" charset="2"/>
              </a:rPr>
              <a:t>85M</a:t>
            </a:r>
          </a:p>
          <a:p>
            <a:r>
              <a:rPr lang="en-US" dirty="0">
                <a:sym typeface="Wingdings" panose="05000000000000000000" pitchFamily="2" charset="2"/>
              </a:rPr>
              <a:t>5M x 0.2 = 1M  x 1000 = </a:t>
            </a:r>
            <a:r>
              <a:rPr lang="en-US" b="1" dirty="0">
                <a:sym typeface="Wingdings" panose="05000000000000000000" pitchFamily="2" charset="2"/>
              </a:rPr>
              <a:t>1B</a:t>
            </a:r>
          </a:p>
        </p:txBody>
      </p:sp>
    </p:spTree>
    <p:extLst>
      <p:ext uri="{BB962C8B-B14F-4D97-AF65-F5344CB8AC3E}">
        <p14:creationId xmlns:p14="http://schemas.microsoft.com/office/powerpoint/2010/main" val="1265619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66416" y="-169422"/>
            <a:ext cx="3627434" cy="25605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975589"/>
            <a:ext cx="6517482" cy="188191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2914651"/>
            <a:ext cx="6517482" cy="1028699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4C4BC-5E43-4670-A027-D42017C56A2F}" type="datetime1">
              <a:rPr lang="en-US" smtClean="0"/>
              <a:t>9/3/2018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027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7773339" cy="2570434"/>
          </a:xfrm>
        </p:spPr>
        <p:txBody>
          <a:bodyPr anchor="ctr"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153616"/>
            <a:ext cx="7773339" cy="1189785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2F812-A1AA-4700-8DC4-1C6572ADA110}" type="datetime1">
              <a:rPr lang="en-US" smtClean="0"/>
              <a:t>9/3/2018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238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457200"/>
            <a:ext cx="6977064" cy="2244678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2707524"/>
            <a:ext cx="6564224" cy="44609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279597"/>
            <a:ext cx="7773339" cy="10657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9C4A2-94AE-4848-B5D2-35FB608C15F8}" type="datetime1">
              <a:rPr lang="en-US" smtClean="0"/>
              <a:t>9/3/2018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1116" y="565625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18169" y="22451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3141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1604041"/>
            <a:ext cx="7773339" cy="1883876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496751"/>
            <a:ext cx="7773339" cy="855483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2C636-4A72-4412-A260-0266655FFAB5}" type="datetime1">
              <a:rPr lang="en-US" smtClean="0"/>
              <a:t>9/3/2018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811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7773339" cy="12038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1775320"/>
            <a:ext cx="2474232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207517"/>
            <a:ext cx="2474232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1775320"/>
            <a:ext cx="2468641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207517"/>
            <a:ext cx="2477513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1775320"/>
            <a:ext cx="2478696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207517"/>
            <a:ext cx="2478696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B1C2-744F-4963-ABDA-5E2C7FDD9D44}" type="datetime1">
              <a:rPr lang="en-US" smtClean="0"/>
              <a:t>9/3/2018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189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458079"/>
            <a:ext cx="7773339" cy="12029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3153615"/>
            <a:ext cx="2472307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1775320"/>
            <a:ext cx="2472307" cy="1143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3585811"/>
            <a:ext cx="2472307" cy="75758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3153615"/>
            <a:ext cx="2476371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1775320"/>
            <a:ext cx="2477514" cy="1143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3585811"/>
            <a:ext cx="2477514" cy="75758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3153615"/>
            <a:ext cx="2475511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1775320"/>
            <a:ext cx="2478696" cy="1143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3585809"/>
            <a:ext cx="2478790" cy="757591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4FA44-4B31-477E-84EB-3CB08267067E}" type="datetime1">
              <a:rPr lang="en-US" smtClean="0"/>
              <a:t>9/3/2018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308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1775320"/>
            <a:ext cx="7773339" cy="25680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821F0-18EB-44C7-AE41-BFBCC9029B45}" type="datetime1">
              <a:rPr lang="en-US" smtClean="0"/>
              <a:t>9/3/2018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1663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57201"/>
            <a:ext cx="1914995" cy="38861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457201"/>
            <a:ext cx="5744043" cy="38861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23C98-A000-4AE5-B20A-D443D63F2F3B}" type="datetime1">
              <a:rPr lang="en-US" smtClean="0"/>
              <a:t>9/3/2018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6233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72957" y="442478"/>
            <a:ext cx="6987653" cy="485571"/>
          </a:xfrm>
          <a:noFill/>
        </p:spPr>
        <p:txBody>
          <a:bodyPr lIns="548640">
            <a:noAutofit/>
          </a:bodyPr>
          <a:lstStyle>
            <a:lvl1pPr marL="0" indent="0" algn="l">
              <a:defRPr sz="2400" cap="none" baseline="0">
                <a:solidFill>
                  <a:srgbClr val="B8105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add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736981" y="1052749"/>
            <a:ext cx="7610476" cy="2753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29343" y="4838099"/>
            <a:ext cx="457200" cy="273844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4A822907-8A9D-4F6B-98F6-913902AD56B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73848" y="-35074"/>
            <a:ext cx="2115495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3125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769076"/>
            <a:ext cx="8915400" cy="6858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34" r="29085" b="33876"/>
          <a:stretch/>
        </p:blipFill>
        <p:spPr bwMode="auto">
          <a:xfrm>
            <a:off x="580029" y="320603"/>
            <a:ext cx="1958455" cy="1903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16751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3248168"/>
            <a:ext cx="9144000" cy="1895332"/>
          </a:xfr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2709080"/>
            <a:ext cx="9144000" cy="539087"/>
          </a:xfrm>
          <a:solidFill>
            <a:srgbClr val="B81050"/>
          </a:solidFill>
        </p:spPr>
        <p:txBody>
          <a:bodyPr>
            <a:normAutofit/>
          </a:bodyPr>
          <a:lstStyle>
            <a:lvl1pPr algn="ctr">
              <a:defRPr sz="1800"/>
            </a:lvl1pPr>
          </a:lstStyle>
          <a:p>
            <a:endParaRPr dirty="0"/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461" y="1701041"/>
            <a:ext cx="347503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713" y="627795"/>
            <a:ext cx="1055436" cy="1025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29343" y="4838099"/>
            <a:ext cx="457200" cy="273844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4A822907-8A9D-4F6B-98F6-913902AD56B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274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775320"/>
            <a:ext cx="7772870" cy="2568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02DB8-5CD4-4A41-9BFA-BB67E69011A6}" type="datetime1">
              <a:rPr lang="en-US" smtClean="0"/>
              <a:t>9/3/2018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362200" y="1973818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seamless prolapse repair solutions  </a:t>
            </a:r>
          </a:p>
        </p:txBody>
      </p:sp>
    </p:spTree>
    <p:extLst>
      <p:ext uri="{BB962C8B-B14F-4D97-AF65-F5344CB8AC3E}">
        <p14:creationId xmlns:p14="http://schemas.microsoft.com/office/powerpoint/2010/main" val="40240804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786" y="86056"/>
            <a:ext cx="1798637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89262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1513290"/>
            <a:ext cx="3566160" cy="658415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1513290"/>
            <a:ext cx="3566160" cy="658415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178425"/>
            <a:ext cx="3383280" cy="1191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178425"/>
            <a:ext cx="3383280" cy="1191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178425"/>
            <a:ext cx="3383280" cy="1191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178425"/>
            <a:ext cx="3383280" cy="1191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178425"/>
            <a:ext cx="3383280" cy="1191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178425"/>
            <a:ext cx="3383280" cy="1191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786" y="58761"/>
            <a:ext cx="1798637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13930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72957" y="442478"/>
            <a:ext cx="6987653" cy="485571"/>
          </a:xfrm>
          <a:noFill/>
        </p:spPr>
        <p:txBody>
          <a:bodyPr lIns="548640">
            <a:noAutofit/>
          </a:bodyPr>
          <a:lstStyle>
            <a:lvl1pPr marL="0" indent="0" algn="l">
              <a:defRPr sz="2400">
                <a:solidFill>
                  <a:srgbClr val="B8105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736981" y="1052749"/>
            <a:ext cx="7610476" cy="2753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409950" y="4893647"/>
            <a:ext cx="2762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- Confidential - 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54"/>
          <a:stretch/>
        </p:blipFill>
        <p:spPr bwMode="auto">
          <a:xfrm>
            <a:off x="7583817" y="106120"/>
            <a:ext cx="1410058" cy="249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29343" y="4838099"/>
            <a:ext cx="457200" cy="273844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4A822907-8A9D-4F6B-98F6-913902AD56B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3022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86100"/>
            <a:ext cx="8915400" cy="658368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751734"/>
            <a:ext cx="8001000" cy="1391771"/>
          </a:xfr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34" r="29085" b="33876"/>
          <a:stretch/>
        </p:blipFill>
        <p:spPr bwMode="auto">
          <a:xfrm>
            <a:off x="750626" y="320603"/>
            <a:ext cx="1958455" cy="1903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92"/>
          <a:stretch/>
        </p:blipFill>
        <p:spPr bwMode="auto">
          <a:xfrm>
            <a:off x="2910908" y="1738847"/>
            <a:ext cx="3476246" cy="621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29343" y="4838099"/>
            <a:ext cx="457200" cy="273844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4A822907-8A9D-4F6B-98F6-913902AD56B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0438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29343" y="4838099"/>
            <a:ext cx="457200" cy="273844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4A822907-8A9D-4F6B-98F6-913902AD56B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4405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769076"/>
            <a:ext cx="8915400" cy="6858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4" t="12799" r="32259" b="39341"/>
          <a:stretch/>
        </p:blipFill>
        <p:spPr bwMode="auto">
          <a:xfrm>
            <a:off x="443551" y="331444"/>
            <a:ext cx="1937305" cy="18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73659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3248168"/>
            <a:ext cx="9144000" cy="1895332"/>
          </a:xfr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670730"/>
            <a:ext cx="9144000" cy="539087"/>
          </a:xfrm>
          <a:solidFill>
            <a:srgbClr val="B81050"/>
          </a:solidFill>
        </p:spPr>
        <p:txBody>
          <a:bodyPr lIns="0">
            <a:normAutofit/>
          </a:bodyPr>
          <a:lstStyle>
            <a:lvl1pPr algn="ctr">
              <a:defRPr sz="1800"/>
            </a:lvl1pPr>
          </a:lstStyle>
          <a:p>
            <a:endParaRPr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3019409" y="1587147"/>
            <a:ext cx="2794533" cy="1449961"/>
            <a:chOff x="3503909" y="270031"/>
            <a:chExt cx="2232000" cy="1113235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20" t="60466" r="8723" b="19767"/>
            <a:stretch/>
          </p:blipFill>
          <p:spPr bwMode="auto">
            <a:xfrm>
              <a:off x="3503909" y="1029972"/>
              <a:ext cx="2232000" cy="353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64" t="12799" r="32259" b="39341"/>
            <a:stretch/>
          </p:blipFill>
          <p:spPr bwMode="auto">
            <a:xfrm>
              <a:off x="4261648" y="270031"/>
              <a:ext cx="716520" cy="692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29343" y="4838099"/>
            <a:ext cx="457200" cy="273844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4A822907-8A9D-4F6B-98F6-913902AD56B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3806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Group 6"/>
          <p:cNvGrpSpPr/>
          <p:nvPr userDrawn="1"/>
        </p:nvGrpSpPr>
        <p:grpSpPr>
          <a:xfrm>
            <a:off x="7225141" y="44642"/>
            <a:ext cx="1896721" cy="347866"/>
            <a:chOff x="2027010" y="1688609"/>
            <a:chExt cx="1896721" cy="34786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20" t="60466" r="8723" b="19767"/>
            <a:stretch/>
          </p:blipFill>
          <p:spPr bwMode="auto">
            <a:xfrm>
              <a:off x="2395182" y="1787857"/>
              <a:ext cx="1528549" cy="241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64" t="12799" r="32259" b="39341"/>
            <a:stretch/>
          </p:blipFill>
          <p:spPr bwMode="auto">
            <a:xfrm>
              <a:off x="2027010" y="1688609"/>
              <a:ext cx="360000" cy="347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139448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1513290"/>
            <a:ext cx="3566160" cy="658415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1513290"/>
            <a:ext cx="3566160" cy="658415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178425"/>
            <a:ext cx="3383280" cy="1191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178425"/>
            <a:ext cx="3383280" cy="1191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178425"/>
            <a:ext cx="3383280" cy="1191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178425"/>
            <a:ext cx="3383280" cy="1191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178425"/>
            <a:ext cx="3383280" cy="1191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178425"/>
            <a:ext cx="3383280" cy="1191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 userDrawn="1"/>
        </p:nvGrpSpPr>
        <p:grpSpPr>
          <a:xfrm>
            <a:off x="7199512" y="40944"/>
            <a:ext cx="1896721" cy="347866"/>
            <a:chOff x="2027010" y="1688609"/>
            <a:chExt cx="1896721" cy="347866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20" t="60466" r="8723" b="19767"/>
            <a:stretch/>
          </p:blipFill>
          <p:spPr bwMode="auto">
            <a:xfrm>
              <a:off x="2395182" y="1787857"/>
              <a:ext cx="1528549" cy="241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3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64" t="12799" r="32259" b="39341"/>
            <a:stretch/>
          </p:blipFill>
          <p:spPr bwMode="auto">
            <a:xfrm>
              <a:off x="2027010" y="1688609"/>
              <a:ext cx="360000" cy="347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600773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72957" y="442478"/>
            <a:ext cx="6987653" cy="485571"/>
          </a:xfrm>
          <a:noFill/>
        </p:spPr>
        <p:txBody>
          <a:bodyPr lIns="548640">
            <a:noAutofit/>
          </a:bodyPr>
          <a:lstStyle>
            <a:lvl1pPr marL="0" indent="0" algn="l">
              <a:defRPr sz="2800">
                <a:solidFill>
                  <a:srgbClr val="B8105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736981" y="1052749"/>
            <a:ext cx="7610476" cy="2753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7192688" y="40020"/>
            <a:ext cx="1896721" cy="347866"/>
            <a:chOff x="2027010" y="1688609"/>
            <a:chExt cx="1896721" cy="34786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20" t="60466" r="8723" b="19767"/>
            <a:stretch/>
          </p:blipFill>
          <p:spPr bwMode="auto">
            <a:xfrm>
              <a:off x="2395182" y="1787857"/>
              <a:ext cx="1528549" cy="241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64" t="12799" r="32259" b="39341"/>
            <a:stretch/>
          </p:blipFill>
          <p:spPr bwMode="auto">
            <a:xfrm>
              <a:off x="2027010" y="1688609"/>
              <a:ext cx="360000" cy="347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29343" y="4838099"/>
            <a:ext cx="457200" cy="273844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4A822907-8A9D-4F6B-98F6-913902AD56B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265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21423"/>
            <a:ext cx="7763814" cy="2052614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743093"/>
            <a:ext cx="7763814" cy="1026137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F750C-0527-43D8-9E61-67A52D636888}" type="datetime1">
              <a:rPr lang="en-US" smtClean="0"/>
              <a:t>9/3/2018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461" y="1701041"/>
            <a:ext cx="347503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713" y="627795"/>
            <a:ext cx="1055436" cy="1025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99369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72957" y="442478"/>
            <a:ext cx="6987653" cy="485571"/>
          </a:xfrm>
          <a:noFill/>
        </p:spPr>
        <p:txBody>
          <a:bodyPr lIns="548640">
            <a:noAutofit/>
          </a:bodyPr>
          <a:lstStyle>
            <a:lvl1pPr marL="0" indent="0" algn="l">
              <a:defRPr sz="2800">
                <a:solidFill>
                  <a:srgbClr val="B8105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736981" y="1052749"/>
            <a:ext cx="7610476" cy="2753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409950" y="4893647"/>
            <a:ext cx="2762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- Confidential - 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7185864" y="40020"/>
            <a:ext cx="1896721" cy="347866"/>
            <a:chOff x="2027010" y="1688609"/>
            <a:chExt cx="1896721" cy="347866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20" t="60466" r="8723" b="19767"/>
            <a:stretch/>
          </p:blipFill>
          <p:spPr bwMode="auto">
            <a:xfrm>
              <a:off x="2395182" y="1787857"/>
              <a:ext cx="1528549" cy="241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64" t="12799" r="32259" b="39341"/>
            <a:stretch/>
          </p:blipFill>
          <p:spPr bwMode="auto">
            <a:xfrm>
              <a:off x="2027010" y="1688609"/>
              <a:ext cx="360000" cy="347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29343" y="4838099"/>
            <a:ext cx="457200" cy="273844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4A822907-8A9D-4F6B-98F6-913902AD56B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3737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86100"/>
            <a:ext cx="8915400" cy="658368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751734"/>
            <a:ext cx="8001000" cy="1391771"/>
          </a:xfr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0" t="60466" r="8723" b="19767"/>
          <a:stretch/>
        </p:blipFill>
        <p:spPr bwMode="auto">
          <a:xfrm>
            <a:off x="2968091" y="1836707"/>
            <a:ext cx="3269230" cy="517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4" t="12799" r="32259" b="39341"/>
          <a:stretch/>
        </p:blipFill>
        <p:spPr bwMode="auto">
          <a:xfrm>
            <a:off x="914400" y="474746"/>
            <a:ext cx="1753521" cy="1694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24869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 Pictures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58098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66416" y="-169422"/>
            <a:ext cx="3627434" cy="25605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975589"/>
            <a:ext cx="6517482" cy="188191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2914651"/>
            <a:ext cx="6517482" cy="1028699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4C4BC-5E43-4670-A027-D42017C56A2F}" type="datetime1">
              <a:rPr lang="en-US" smtClean="0"/>
              <a:t>9/3/2018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9206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775320"/>
            <a:ext cx="7772870" cy="2568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02DB8-5CD4-4A41-9BFA-BB67E69011A6}" type="datetime1">
              <a:rPr lang="en-US" smtClean="0"/>
              <a:t>9/3/2018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362200" y="1973818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seamless prolapse repair solutions  </a:t>
            </a:r>
          </a:p>
        </p:txBody>
      </p:sp>
    </p:spTree>
    <p:extLst>
      <p:ext uri="{BB962C8B-B14F-4D97-AF65-F5344CB8AC3E}">
        <p14:creationId xmlns:p14="http://schemas.microsoft.com/office/powerpoint/2010/main" val="23999287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21423"/>
            <a:ext cx="7763814" cy="2052614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743093"/>
            <a:ext cx="7763814" cy="1026137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F750C-0527-43D8-9E61-67A52D636888}" type="datetime1">
              <a:rPr lang="en-US" smtClean="0"/>
              <a:t>9/3/2018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461" y="1701041"/>
            <a:ext cx="347503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713" y="627795"/>
            <a:ext cx="1055436" cy="1025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72203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463888"/>
            <a:ext cx="7773338" cy="11971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1778263"/>
            <a:ext cx="3655106" cy="509996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2288260"/>
            <a:ext cx="3829520" cy="20551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1778263"/>
            <a:ext cx="3661353" cy="509996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2288260"/>
            <a:ext cx="3829051" cy="20551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D8831-CFD0-4CDA-80C7-5F24EE73E839}" type="datetime1">
              <a:rPr lang="en-US" smtClean="0"/>
              <a:t>9/3/2018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0224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A918-40F7-4C62-A63F-4FE040968E3E}" type="datetime1">
              <a:rPr lang="en-US" smtClean="0"/>
              <a:t>9/3/2018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4703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A1888-78E7-4D5E-AE7E-777ACFE3022E}" type="datetime1">
              <a:rPr lang="en-US" smtClean="0"/>
              <a:t>9/3/2018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4162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2951766" cy="1517439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457201"/>
            <a:ext cx="4650122" cy="38861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1974639"/>
            <a:ext cx="2951767" cy="2368761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59B8B-C4FA-4CAD-B77E-674C6BF2B4D5}" type="datetime1">
              <a:rPr lang="en-US" smtClean="0"/>
              <a:t>9/3/2018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778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463888"/>
            <a:ext cx="7773338" cy="11971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1778263"/>
            <a:ext cx="3655106" cy="509996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2288260"/>
            <a:ext cx="3829520" cy="20551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1778263"/>
            <a:ext cx="3661353" cy="509996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2288260"/>
            <a:ext cx="3829051" cy="20551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D8831-CFD0-4CDA-80C7-5F24EE73E839}" type="datetime1">
              <a:rPr lang="en-US" smtClean="0"/>
              <a:t>9/3/2018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452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4451227" cy="1517441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2" y="457201"/>
            <a:ext cx="2441519" cy="38862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1974639"/>
            <a:ext cx="4451212" cy="2368760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F188C-0977-4526-9840-D94B1BFB6A5A}" type="datetime1">
              <a:rPr lang="en-US" smtClean="0"/>
              <a:t>9/3/2018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5615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3217030"/>
            <a:ext cx="7773324" cy="608708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523696"/>
            <a:ext cx="7366899" cy="2410602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831546"/>
            <a:ext cx="7773339" cy="511854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09A05-853A-4102-9508-430F63CC2567}" type="datetime1">
              <a:rPr lang="en-US" smtClean="0"/>
              <a:t>9/3/2018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8332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7773339" cy="2570434"/>
          </a:xfrm>
        </p:spPr>
        <p:txBody>
          <a:bodyPr anchor="ctr"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153616"/>
            <a:ext cx="7773339" cy="1189785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2F812-A1AA-4700-8DC4-1C6572ADA110}" type="datetime1">
              <a:rPr lang="en-US" smtClean="0"/>
              <a:t>9/3/2018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5726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457200"/>
            <a:ext cx="6977064" cy="2244678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2707524"/>
            <a:ext cx="6564224" cy="44609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279597"/>
            <a:ext cx="7773339" cy="10657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9C4A2-94AE-4848-B5D2-35FB608C15F8}" type="datetime1">
              <a:rPr lang="en-US" smtClean="0"/>
              <a:t>9/3/2018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1116" y="565625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18169" y="22451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99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1604041"/>
            <a:ext cx="7773339" cy="1883876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496751"/>
            <a:ext cx="7773339" cy="855483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2C636-4A72-4412-A260-0266655FFAB5}" type="datetime1">
              <a:rPr lang="en-US" smtClean="0"/>
              <a:t>9/3/2018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5087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7773339" cy="12038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1775320"/>
            <a:ext cx="2474232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207517"/>
            <a:ext cx="2474232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1775320"/>
            <a:ext cx="2468641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207517"/>
            <a:ext cx="2477513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1775320"/>
            <a:ext cx="2478696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207517"/>
            <a:ext cx="2478696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B1C2-744F-4963-ABDA-5E2C7FDD9D44}" type="datetime1">
              <a:rPr lang="en-US" smtClean="0"/>
              <a:t>9/3/2018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2932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458079"/>
            <a:ext cx="7773339" cy="12029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3153615"/>
            <a:ext cx="2472307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1775320"/>
            <a:ext cx="2472307" cy="1143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3585811"/>
            <a:ext cx="2472307" cy="75758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3153615"/>
            <a:ext cx="2476371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1775320"/>
            <a:ext cx="2477514" cy="1143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3585811"/>
            <a:ext cx="2477514" cy="75758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3153615"/>
            <a:ext cx="2475511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1775320"/>
            <a:ext cx="2478696" cy="1143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3585809"/>
            <a:ext cx="2478790" cy="757591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4FA44-4B31-477E-84EB-3CB08267067E}" type="datetime1">
              <a:rPr lang="en-US" smtClean="0"/>
              <a:t>9/3/2018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3189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1775320"/>
            <a:ext cx="7773339" cy="25680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821F0-18EB-44C7-AE41-BFBCC9029B45}" type="datetime1">
              <a:rPr lang="en-US" smtClean="0"/>
              <a:t>9/3/2018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1342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57201"/>
            <a:ext cx="1914995" cy="38861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457201"/>
            <a:ext cx="5744043" cy="38861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23C98-A000-4AE5-B20A-D443D63F2F3B}" type="datetime1">
              <a:rPr lang="en-US" smtClean="0"/>
              <a:t>9/3/2018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2257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72957" y="442478"/>
            <a:ext cx="6987653" cy="485571"/>
          </a:xfrm>
          <a:noFill/>
        </p:spPr>
        <p:txBody>
          <a:bodyPr lIns="548640">
            <a:noAutofit/>
          </a:bodyPr>
          <a:lstStyle>
            <a:lvl1pPr marL="0" indent="0" algn="l">
              <a:defRPr sz="2400" cap="none" baseline="0">
                <a:solidFill>
                  <a:srgbClr val="B8105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add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736981" y="1052749"/>
            <a:ext cx="7610476" cy="2753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29343" y="4838099"/>
            <a:ext cx="457200" cy="273844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4A822907-8A9D-4F6B-98F6-913902AD56B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409950" y="4893647"/>
            <a:ext cx="2762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- Confidential - 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73848" y="-35074"/>
            <a:ext cx="2115495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225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A918-40F7-4C62-A63F-4FE040968E3E}" type="datetime1">
              <a:rPr lang="en-US" smtClean="0"/>
              <a:t>9/3/2018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8539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769076"/>
            <a:ext cx="8915400" cy="6858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34" r="29085" b="33876"/>
          <a:stretch/>
        </p:blipFill>
        <p:spPr bwMode="auto">
          <a:xfrm>
            <a:off x="580029" y="320603"/>
            <a:ext cx="1958455" cy="1903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37134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3248168"/>
            <a:ext cx="9144000" cy="1895332"/>
          </a:xfr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2709080"/>
            <a:ext cx="9144000" cy="539087"/>
          </a:xfrm>
          <a:solidFill>
            <a:srgbClr val="B81050"/>
          </a:solidFill>
        </p:spPr>
        <p:txBody>
          <a:bodyPr>
            <a:normAutofit/>
          </a:bodyPr>
          <a:lstStyle>
            <a:lvl1pPr algn="ctr">
              <a:defRPr sz="1800"/>
            </a:lvl1pPr>
          </a:lstStyle>
          <a:p>
            <a:endParaRPr dirty="0"/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461" y="1701041"/>
            <a:ext cx="347503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713" y="627795"/>
            <a:ext cx="1055436" cy="1025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29343" y="4838099"/>
            <a:ext cx="457200" cy="273844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4A822907-8A9D-4F6B-98F6-913902AD56B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1779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786" y="86056"/>
            <a:ext cx="1798637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91678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1513290"/>
            <a:ext cx="3566160" cy="658415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1513290"/>
            <a:ext cx="3566160" cy="658415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178425"/>
            <a:ext cx="3383280" cy="1191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178425"/>
            <a:ext cx="3383280" cy="1191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178425"/>
            <a:ext cx="3383280" cy="1191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178425"/>
            <a:ext cx="3383280" cy="1191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178425"/>
            <a:ext cx="3383280" cy="1191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178425"/>
            <a:ext cx="3383280" cy="1191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786" y="58761"/>
            <a:ext cx="1798637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55608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72957" y="442478"/>
            <a:ext cx="6987653" cy="485571"/>
          </a:xfrm>
          <a:noFill/>
        </p:spPr>
        <p:txBody>
          <a:bodyPr lIns="548640">
            <a:noAutofit/>
          </a:bodyPr>
          <a:lstStyle>
            <a:lvl1pPr marL="0" indent="0" algn="l">
              <a:defRPr sz="2400">
                <a:solidFill>
                  <a:srgbClr val="B8105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736981" y="1052749"/>
            <a:ext cx="7610476" cy="2753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409950" y="4893647"/>
            <a:ext cx="2762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- Confidential - 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54"/>
          <a:stretch/>
        </p:blipFill>
        <p:spPr bwMode="auto">
          <a:xfrm>
            <a:off x="7583817" y="106120"/>
            <a:ext cx="1410058" cy="249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29343" y="4838099"/>
            <a:ext cx="457200" cy="273844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4A822907-8A9D-4F6B-98F6-913902AD56B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1510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86100"/>
            <a:ext cx="8915400" cy="658368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751734"/>
            <a:ext cx="8001000" cy="1391771"/>
          </a:xfr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34" r="29085" b="33876"/>
          <a:stretch/>
        </p:blipFill>
        <p:spPr bwMode="auto">
          <a:xfrm>
            <a:off x="750626" y="320603"/>
            <a:ext cx="1958455" cy="1903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92"/>
          <a:stretch/>
        </p:blipFill>
        <p:spPr bwMode="auto">
          <a:xfrm>
            <a:off x="2910908" y="1738847"/>
            <a:ext cx="3476246" cy="621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29343" y="4838099"/>
            <a:ext cx="457200" cy="273844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4A822907-8A9D-4F6B-98F6-913902AD56B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2556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29343" y="4838099"/>
            <a:ext cx="457200" cy="273844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4A822907-8A9D-4F6B-98F6-913902AD56B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4284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769076"/>
            <a:ext cx="8915400" cy="6858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4" t="12799" r="32259" b="39341"/>
          <a:stretch/>
        </p:blipFill>
        <p:spPr bwMode="auto">
          <a:xfrm>
            <a:off x="443551" y="331444"/>
            <a:ext cx="1937305" cy="18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85975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3248168"/>
            <a:ext cx="9144000" cy="1895332"/>
          </a:xfr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670730"/>
            <a:ext cx="9144000" cy="539087"/>
          </a:xfrm>
          <a:solidFill>
            <a:srgbClr val="B81050"/>
          </a:solidFill>
        </p:spPr>
        <p:txBody>
          <a:bodyPr lIns="0">
            <a:normAutofit/>
          </a:bodyPr>
          <a:lstStyle>
            <a:lvl1pPr algn="ctr">
              <a:defRPr sz="1800"/>
            </a:lvl1pPr>
          </a:lstStyle>
          <a:p>
            <a:endParaRPr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3019409" y="1587147"/>
            <a:ext cx="2794533" cy="1449961"/>
            <a:chOff x="3503909" y="270031"/>
            <a:chExt cx="2232000" cy="1113235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20" t="60466" r="8723" b="19767"/>
            <a:stretch/>
          </p:blipFill>
          <p:spPr bwMode="auto">
            <a:xfrm>
              <a:off x="3503909" y="1029972"/>
              <a:ext cx="2232000" cy="353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64" t="12799" r="32259" b="39341"/>
            <a:stretch/>
          </p:blipFill>
          <p:spPr bwMode="auto">
            <a:xfrm>
              <a:off x="4261648" y="270031"/>
              <a:ext cx="716520" cy="692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29343" y="4838099"/>
            <a:ext cx="457200" cy="273844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4A822907-8A9D-4F6B-98F6-913902AD56B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3559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Group 6"/>
          <p:cNvGrpSpPr/>
          <p:nvPr userDrawn="1"/>
        </p:nvGrpSpPr>
        <p:grpSpPr>
          <a:xfrm>
            <a:off x="7225141" y="44642"/>
            <a:ext cx="1896721" cy="347866"/>
            <a:chOff x="2027010" y="1688609"/>
            <a:chExt cx="1896721" cy="34786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20" t="60466" r="8723" b="19767"/>
            <a:stretch/>
          </p:blipFill>
          <p:spPr bwMode="auto">
            <a:xfrm>
              <a:off x="2395182" y="1787857"/>
              <a:ext cx="1528549" cy="241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64" t="12799" r="32259" b="39341"/>
            <a:stretch/>
          </p:blipFill>
          <p:spPr bwMode="auto">
            <a:xfrm>
              <a:off x="2027010" y="1688609"/>
              <a:ext cx="360000" cy="347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56396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A1888-78E7-4D5E-AE7E-777ACFE3022E}" type="datetime1">
              <a:rPr lang="en-US" smtClean="0"/>
              <a:t>9/3/2018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46587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1513290"/>
            <a:ext cx="3566160" cy="658415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1513290"/>
            <a:ext cx="3566160" cy="658415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178425"/>
            <a:ext cx="3383280" cy="1191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178425"/>
            <a:ext cx="3383280" cy="1191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178425"/>
            <a:ext cx="3383280" cy="1191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178425"/>
            <a:ext cx="3383280" cy="1191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178425"/>
            <a:ext cx="3383280" cy="1191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178425"/>
            <a:ext cx="3383280" cy="1191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 userDrawn="1"/>
        </p:nvGrpSpPr>
        <p:grpSpPr>
          <a:xfrm>
            <a:off x="7199512" y="40944"/>
            <a:ext cx="1896721" cy="347866"/>
            <a:chOff x="2027010" y="1688609"/>
            <a:chExt cx="1896721" cy="347866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20" t="60466" r="8723" b="19767"/>
            <a:stretch/>
          </p:blipFill>
          <p:spPr bwMode="auto">
            <a:xfrm>
              <a:off x="2395182" y="1787857"/>
              <a:ext cx="1528549" cy="241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3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64" t="12799" r="32259" b="39341"/>
            <a:stretch/>
          </p:blipFill>
          <p:spPr bwMode="auto">
            <a:xfrm>
              <a:off x="2027010" y="1688609"/>
              <a:ext cx="360000" cy="347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667596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72957" y="442478"/>
            <a:ext cx="6987653" cy="485571"/>
          </a:xfrm>
          <a:noFill/>
        </p:spPr>
        <p:txBody>
          <a:bodyPr lIns="548640">
            <a:noAutofit/>
          </a:bodyPr>
          <a:lstStyle>
            <a:lvl1pPr marL="0" indent="0" algn="l">
              <a:defRPr sz="2800">
                <a:solidFill>
                  <a:srgbClr val="B8105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736981" y="1052749"/>
            <a:ext cx="7610476" cy="2753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7192688" y="40020"/>
            <a:ext cx="1896721" cy="347866"/>
            <a:chOff x="2027010" y="1688609"/>
            <a:chExt cx="1896721" cy="34786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20" t="60466" r="8723" b="19767"/>
            <a:stretch/>
          </p:blipFill>
          <p:spPr bwMode="auto">
            <a:xfrm>
              <a:off x="2395182" y="1787857"/>
              <a:ext cx="1528549" cy="241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64" t="12799" r="32259" b="39341"/>
            <a:stretch/>
          </p:blipFill>
          <p:spPr bwMode="auto">
            <a:xfrm>
              <a:off x="2027010" y="1688609"/>
              <a:ext cx="360000" cy="347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29343" y="4838099"/>
            <a:ext cx="457200" cy="273844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4A822907-8A9D-4F6B-98F6-913902AD56B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2252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72957" y="442478"/>
            <a:ext cx="6987653" cy="485571"/>
          </a:xfrm>
          <a:noFill/>
        </p:spPr>
        <p:txBody>
          <a:bodyPr lIns="548640">
            <a:noAutofit/>
          </a:bodyPr>
          <a:lstStyle>
            <a:lvl1pPr marL="0" indent="0" algn="l">
              <a:defRPr sz="2800">
                <a:solidFill>
                  <a:srgbClr val="B8105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736981" y="1052749"/>
            <a:ext cx="7610476" cy="2753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409950" y="4893647"/>
            <a:ext cx="2762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- Confidential - 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7185864" y="40020"/>
            <a:ext cx="1896721" cy="347866"/>
            <a:chOff x="2027010" y="1688609"/>
            <a:chExt cx="1896721" cy="347866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20" t="60466" r="8723" b="19767"/>
            <a:stretch/>
          </p:blipFill>
          <p:spPr bwMode="auto">
            <a:xfrm>
              <a:off x="2395182" y="1787857"/>
              <a:ext cx="1528549" cy="241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64" t="12799" r="32259" b="39341"/>
            <a:stretch/>
          </p:blipFill>
          <p:spPr bwMode="auto">
            <a:xfrm>
              <a:off x="2027010" y="1688609"/>
              <a:ext cx="360000" cy="347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29343" y="4838099"/>
            <a:ext cx="457200" cy="273844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4A822907-8A9D-4F6B-98F6-913902AD56B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5509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86100"/>
            <a:ext cx="8915400" cy="658368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751734"/>
            <a:ext cx="8001000" cy="1391771"/>
          </a:xfr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0" t="60466" r="8723" b="19767"/>
          <a:stretch/>
        </p:blipFill>
        <p:spPr bwMode="auto">
          <a:xfrm>
            <a:off x="2968091" y="1836707"/>
            <a:ext cx="3269230" cy="517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4" t="12799" r="32259" b="39341"/>
          <a:stretch/>
        </p:blipFill>
        <p:spPr bwMode="auto">
          <a:xfrm>
            <a:off x="914400" y="474746"/>
            <a:ext cx="1753521" cy="1694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716745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 Pictures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99820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2951766" cy="1517439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457201"/>
            <a:ext cx="4650122" cy="38861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1974639"/>
            <a:ext cx="2951767" cy="2368761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59B8B-C4FA-4CAD-B77E-674C6BF2B4D5}" type="datetime1">
              <a:rPr lang="en-US" smtClean="0"/>
              <a:t>9/3/2018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180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4451227" cy="1517441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2" y="457201"/>
            <a:ext cx="2441519" cy="38862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1974639"/>
            <a:ext cx="4451212" cy="2368760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F188C-0977-4526-9840-D94B1BFB6A5A}" type="datetime1">
              <a:rPr lang="en-US" smtClean="0"/>
              <a:t>9/3/2018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779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3217030"/>
            <a:ext cx="7773324" cy="608708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523696"/>
            <a:ext cx="7366899" cy="2410602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831546"/>
            <a:ext cx="7773339" cy="511854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09A05-853A-4102-9508-430F63CC2567}" type="datetime1">
              <a:rPr lang="en-US" smtClean="0"/>
              <a:t>9/3/2018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593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26" Type="http://schemas.openxmlformats.org/officeDocument/2006/relationships/slideLayout" Target="../slideLayouts/slideLayout58.xml"/><Relationship Id="rId3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53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5" Type="http://schemas.openxmlformats.org/officeDocument/2006/relationships/slideLayout" Target="../slideLayouts/slideLayout57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29" Type="http://schemas.openxmlformats.org/officeDocument/2006/relationships/slideLayout" Target="../slideLayouts/slideLayout61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56.xml"/><Relationship Id="rId32" Type="http://schemas.openxmlformats.org/officeDocument/2006/relationships/slideLayout" Target="../slideLayouts/slideLayout64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23" Type="http://schemas.openxmlformats.org/officeDocument/2006/relationships/slideLayout" Target="../slideLayouts/slideLayout55.xml"/><Relationship Id="rId28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31" Type="http://schemas.openxmlformats.org/officeDocument/2006/relationships/slideLayout" Target="../slideLayouts/slideLayout63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slideLayout" Target="../slideLayouts/slideLayout54.xml"/><Relationship Id="rId27" Type="http://schemas.openxmlformats.org/officeDocument/2006/relationships/slideLayout" Target="../slideLayouts/slideLayout59.xml"/><Relationship Id="rId30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34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463888"/>
            <a:ext cx="7773338" cy="1197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1775320"/>
            <a:ext cx="7773339" cy="2568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441245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21F7557C-C031-4062-9CDB-AFFF490FFAED}" type="datetime1">
              <a:rPr lang="en-US" smtClean="0"/>
              <a:t>9/3/2018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4412457"/>
            <a:ext cx="500466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4412457"/>
            <a:ext cx="57316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4A822907-8A9D-4F6B-98F6-913902AD56B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182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  <p:sldLayoutId id="2147483724" r:id="rId18"/>
    <p:sldLayoutId id="2147483725" r:id="rId19"/>
    <p:sldLayoutId id="2147483726" r:id="rId20"/>
    <p:sldLayoutId id="2147483727" r:id="rId21"/>
    <p:sldLayoutId id="2147483730" r:id="rId22"/>
    <p:sldLayoutId id="2147483731" r:id="rId23"/>
    <p:sldLayoutId id="2147483732" r:id="rId24"/>
    <p:sldLayoutId id="2147483736" r:id="rId25"/>
    <p:sldLayoutId id="2147483737" r:id="rId26"/>
    <p:sldLayoutId id="2147483738" r:id="rId27"/>
    <p:sldLayoutId id="2147483739" r:id="rId28"/>
    <p:sldLayoutId id="2147483741" r:id="rId29"/>
    <p:sldLayoutId id="2147483742" r:id="rId30"/>
    <p:sldLayoutId id="2147483743" r:id="rId31"/>
    <p:sldLayoutId id="2147483744" r:id="rId32"/>
  </p:sldLayoutIdLst>
  <p:hf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7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tx1"/>
        </a:buClr>
        <a:buFont typeface="Arial" panose="020B0604020202020204" pitchFamily="34" charset="0"/>
        <a:buChar char="•"/>
        <a:defRPr sz="15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3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2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34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463888"/>
            <a:ext cx="7773338" cy="1197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1775320"/>
            <a:ext cx="7773339" cy="2568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441245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21F7557C-C031-4062-9CDB-AFFF490FFAED}" type="datetime1">
              <a:rPr lang="en-US" smtClean="0"/>
              <a:t>9/3/2018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4412457"/>
            <a:ext cx="500466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4412457"/>
            <a:ext cx="57316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4A822907-8A9D-4F6B-98F6-913902AD56B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512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  <p:sldLayoutId id="2147483783" r:id="rId18"/>
    <p:sldLayoutId id="2147483784" r:id="rId19"/>
    <p:sldLayoutId id="2147483785" r:id="rId20"/>
    <p:sldLayoutId id="2147483786" r:id="rId21"/>
    <p:sldLayoutId id="2147483787" r:id="rId22"/>
    <p:sldLayoutId id="2147483788" r:id="rId23"/>
    <p:sldLayoutId id="2147483789" r:id="rId24"/>
    <p:sldLayoutId id="2147483790" r:id="rId25"/>
    <p:sldLayoutId id="2147483791" r:id="rId26"/>
    <p:sldLayoutId id="2147483792" r:id="rId27"/>
    <p:sldLayoutId id="2147483793" r:id="rId28"/>
    <p:sldLayoutId id="2147483794" r:id="rId29"/>
    <p:sldLayoutId id="2147483795" r:id="rId30"/>
    <p:sldLayoutId id="2147483796" r:id="rId31"/>
    <p:sldLayoutId id="2147483797" r:id="rId32"/>
  </p:sldLayoutIdLst>
  <p:hf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7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tx1"/>
        </a:buClr>
        <a:buFont typeface="Arial" panose="020B0604020202020204" pitchFamily="34" charset="0"/>
        <a:buChar char="•"/>
        <a:defRPr sz="15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3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2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_livY0vlIQ" TargetMode="Externa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7.png"/><Relationship Id="rId7" Type="http://schemas.openxmlformats.org/officeDocument/2006/relationships/image" Target="../media/image3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0.png"/><Relationship Id="rId11" Type="http://schemas.openxmlformats.org/officeDocument/2006/relationships/image" Target="../media/image54.png"/><Relationship Id="rId5" Type="http://schemas.openxmlformats.org/officeDocument/2006/relationships/image" Target="../media/image49.png"/><Relationship Id="rId10" Type="http://schemas.openxmlformats.org/officeDocument/2006/relationships/image" Target="../media/image53.png"/><Relationship Id="rId4" Type="http://schemas.openxmlformats.org/officeDocument/2006/relationships/image" Target="../media/image48.png"/><Relationship Id="rId9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microsoft.com/office/2007/relationships/hdphoto" Target="../media/hdphoto7.wdp"/><Relationship Id="rId7" Type="http://schemas.microsoft.com/office/2007/relationships/hdphoto" Target="../media/hdphoto8.wdp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8.png"/><Relationship Id="rId5" Type="http://schemas.openxmlformats.org/officeDocument/2006/relationships/image" Target="../media/image57.jpeg"/><Relationship Id="rId10" Type="http://schemas.microsoft.com/office/2007/relationships/hdphoto" Target="../media/hdphoto9.wdp"/><Relationship Id="rId4" Type="http://schemas.openxmlformats.org/officeDocument/2006/relationships/image" Target="../media/image56.png"/><Relationship Id="rId9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Relationship Id="rId9" Type="http://schemas.microsoft.com/office/2007/relationships/hdphoto" Target="../media/hdphoto10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9.png"/><Relationship Id="rId5" Type="http://schemas.microsoft.com/office/2007/relationships/hdphoto" Target="../media/hdphoto11.wdp"/><Relationship Id="rId4" Type="http://schemas.openxmlformats.org/officeDocument/2006/relationships/image" Target="../media/image6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1.png"/><Relationship Id="rId7" Type="http://schemas.microsoft.com/office/2007/relationships/hdphoto" Target="../media/hdphoto12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Relationship Id="rId9" Type="http://schemas.openxmlformats.org/officeDocument/2006/relationships/image" Target="../media/image7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microsoft.com/office/2007/relationships/hdphoto" Target="../media/hdphoto1.wdp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8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30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2.png"/><Relationship Id="rId7" Type="http://schemas.microsoft.com/office/2007/relationships/hdphoto" Target="../media/hdphoto6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4.png"/><Relationship Id="rId5" Type="http://schemas.microsoft.com/office/2007/relationships/hdphoto" Target="../media/hdphoto5.wdp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 txBox="1">
            <a:spLocks/>
          </p:cNvSpPr>
          <p:nvPr/>
        </p:nvSpPr>
        <p:spPr>
          <a:xfrm>
            <a:off x="2663609" y="3573469"/>
            <a:ext cx="4520964" cy="934735"/>
          </a:xfrm>
          <a:prstGeom prst="rect">
            <a:avLst/>
          </a:prstGeom>
          <a:noFill/>
        </p:spPr>
        <p:txBody>
          <a:bodyPr vert="horz" lIns="0" tIns="45720" rIns="274320" bIns="45720" rtlCol="0" anchor="ctr">
            <a:normAutofit/>
          </a:bodyPr>
          <a:lstStyle>
            <a:defPPr>
              <a:defRPr lang="en-US"/>
            </a:defPPr>
            <a:lvl1pPr indent="0" algn="ctr">
              <a:spcBef>
                <a:spcPct val="0"/>
              </a:spcBef>
              <a:spcAft>
                <a:spcPts val="1200"/>
              </a:spcAft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Company Presentation </a:t>
            </a:r>
          </a:p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May 2018</a:t>
            </a:r>
          </a:p>
        </p:txBody>
      </p:sp>
      <p:sp>
        <p:nvSpPr>
          <p:cNvPr id="10" name="Title 7"/>
          <p:cNvSpPr txBox="1">
            <a:spLocks/>
          </p:cNvSpPr>
          <p:nvPr/>
        </p:nvSpPr>
        <p:spPr>
          <a:xfrm>
            <a:off x="-9525" y="2241564"/>
            <a:ext cx="8915400" cy="569252"/>
          </a:xfrm>
          <a:prstGeom prst="rect">
            <a:avLst/>
          </a:prstGeom>
          <a:solidFill>
            <a:srgbClr val="B81050"/>
          </a:solidFill>
        </p:spPr>
        <p:txBody>
          <a:bodyPr vert="horz" lIns="0" tIns="45720" rIns="27432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        </a:t>
            </a:r>
            <a:r>
              <a:rPr lang="en-US" sz="2000" dirty="0">
                <a:solidFill>
                  <a:sysClr val="window" lastClr="FFFFFF"/>
                </a:solidFill>
                <a:latin typeface="Century Gothic"/>
              </a:rPr>
              <a:t>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he first</a:t>
            </a:r>
            <a:r>
              <a:rPr lang="en-US" sz="2000" dirty="0">
                <a:solidFill>
                  <a:sysClr val="window" lastClr="FFFFFF"/>
                </a:solidFill>
                <a:latin typeface="Century Gothic"/>
              </a:rPr>
              <a:t> non-surgical prolapse repair solution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64148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itle 8"/>
          <p:cNvSpPr>
            <a:spLocks noGrp="1"/>
          </p:cNvSpPr>
          <p:nvPr>
            <p:ph type="title"/>
          </p:nvPr>
        </p:nvSpPr>
        <p:spPr>
          <a:xfrm>
            <a:off x="-43841" y="131796"/>
            <a:ext cx="6987653" cy="485571"/>
          </a:xfrm>
        </p:spPr>
        <p:txBody>
          <a:bodyPr/>
          <a:lstStyle/>
          <a:p>
            <a:r>
              <a:rPr lang="en-US" dirty="0">
                <a:solidFill>
                  <a:srgbClr val="C2146F"/>
                </a:solidFill>
              </a:rPr>
              <a:t>Incision free prolapse </a:t>
            </a:r>
            <a:r>
              <a:rPr lang="en-US" sz="2400" dirty="0">
                <a:solidFill>
                  <a:srgbClr val="C2146F"/>
                </a:solidFill>
              </a:rPr>
              <a:t>repair - video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E53925-B1FE-4660-A12B-2287D8E4EB7A}"/>
              </a:ext>
            </a:extLst>
          </p:cNvPr>
          <p:cNvSpPr/>
          <p:nvPr/>
        </p:nvSpPr>
        <p:spPr>
          <a:xfrm>
            <a:off x="478756" y="1222163"/>
            <a:ext cx="45539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https://www.youtube.com/watch?v=r_livY0vlIQ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914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2017820" y="1659760"/>
            <a:ext cx="3197738" cy="2247719"/>
            <a:chOff x="577863" y="1511449"/>
            <a:chExt cx="3477070" cy="2393801"/>
          </a:xfrm>
        </p:grpSpPr>
        <p:sp>
          <p:nvSpPr>
            <p:cNvPr id="12" name="Frame 11"/>
            <p:cNvSpPr/>
            <p:nvPr/>
          </p:nvSpPr>
          <p:spPr>
            <a:xfrm>
              <a:off x="1075419" y="1657350"/>
              <a:ext cx="2979514" cy="2247900"/>
            </a:xfrm>
            <a:prstGeom prst="frame">
              <a:avLst>
                <a:gd name="adj1" fmla="val 5450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dk1">
                <a:tint val="50000"/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1">
                <a:tint val="50000"/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26626" name="Picture 2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627"/>
            <a:stretch/>
          </p:blipFill>
          <p:spPr bwMode="auto">
            <a:xfrm>
              <a:off x="577863" y="1511449"/>
              <a:ext cx="3123819" cy="193516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Freeform 13"/>
            <p:cNvSpPr/>
            <p:nvPr/>
          </p:nvSpPr>
          <p:spPr>
            <a:xfrm>
              <a:off x="1219729" y="3445734"/>
              <a:ext cx="2028900" cy="367823"/>
            </a:xfrm>
            <a:custGeom>
              <a:avLst/>
              <a:gdLst>
                <a:gd name="connsiteX0" fmla="*/ 0 w 1909844"/>
                <a:gd name="connsiteY0" fmla="*/ 0 h 174883"/>
                <a:gd name="connsiteX1" fmla="*/ 1909844 w 1909844"/>
                <a:gd name="connsiteY1" fmla="*/ 0 h 174883"/>
                <a:gd name="connsiteX2" fmla="*/ 1909844 w 1909844"/>
                <a:gd name="connsiteY2" fmla="*/ 174883 h 174883"/>
                <a:gd name="connsiteX3" fmla="*/ 0 w 1909844"/>
                <a:gd name="connsiteY3" fmla="*/ 174883 h 174883"/>
                <a:gd name="connsiteX4" fmla="*/ 0 w 1909844"/>
                <a:gd name="connsiteY4" fmla="*/ 0 h 174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9844" h="174883">
                  <a:moveTo>
                    <a:pt x="0" y="0"/>
                  </a:moveTo>
                  <a:lnTo>
                    <a:pt x="1909844" y="0"/>
                  </a:lnTo>
                  <a:lnTo>
                    <a:pt x="1909844" y="174883"/>
                  </a:lnTo>
                  <a:lnTo>
                    <a:pt x="0" y="17488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1280" tIns="30480" rIns="81280" bIns="30480" numCol="1" spcCol="1270" anchor="ctr" anchorCtr="0">
              <a:noAutofit/>
            </a:bodyPr>
            <a:lstStyle/>
            <a:p>
              <a:pPr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>
                  <a:latin typeface="Century Gothic" panose="020B0502020202020204" pitchFamily="34" charset="0"/>
                </a:rPr>
                <a:t>Cadaver study, no. 18*</a:t>
              </a:r>
            </a:p>
          </p:txBody>
        </p:sp>
      </p:grpSp>
      <p:sp>
        <p:nvSpPr>
          <p:cNvPr id="19" name="Frame 18"/>
          <p:cNvSpPr/>
          <p:nvPr/>
        </p:nvSpPr>
        <p:spPr>
          <a:xfrm>
            <a:off x="5734948" y="736600"/>
            <a:ext cx="3146974" cy="1926441"/>
          </a:xfrm>
          <a:prstGeom prst="frame">
            <a:avLst>
              <a:gd name="adj1" fmla="val 545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dk1">
              <a:tint val="50000"/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dk1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Freeform 19"/>
          <p:cNvSpPr/>
          <p:nvPr/>
        </p:nvSpPr>
        <p:spPr>
          <a:xfrm>
            <a:off x="5822202" y="2221832"/>
            <a:ext cx="2948464" cy="421408"/>
          </a:xfrm>
          <a:custGeom>
            <a:avLst/>
            <a:gdLst>
              <a:gd name="connsiteX0" fmla="*/ 0 w 1909844"/>
              <a:gd name="connsiteY0" fmla="*/ 0 h 174883"/>
              <a:gd name="connsiteX1" fmla="*/ 1909844 w 1909844"/>
              <a:gd name="connsiteY1" fmla="*/ 0 h 174883"/>
              <a:gd name="connsiteX2" fmla="*/ 1909844 w 1909844"/>
              <a:gd name="connsiteY2" fmla="*/ 174883 h 174883"/>
              <a:gd name="connsiteX3" fmla="*/ 0 w 1909844"/>
              <a:gd name="connsiteY3" fmla="*/ 174883 h 174883"/>
              <a:gd name="connsiteX4" fmla="*/ 0 w 1909844"/>
              <a:gd name="connsiteY4" fmla="*/ 0 h 174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9844" h="174883">
                <a:moveTo>
                  <a:pt x="0" y="0"/>
                </a:moveTo>
                <a:lnTo>
                  <a:pt x="1909844" y="0"/>
                </a:lnTo>
                <a:lnTo>
                  <a:pt x="1909844" y="174883"/>
                </a:lnTo>
                <a:lnTo>
                  <a:pt x="0" y="17488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280" tIns="30480" rIns="81280" bIns="30480" numCol="1" spcCol="1270" anchor="ctr" anchorCtr="0">
            <a:noAutofit/>
          </a:bodyPr>
          <a:lstStyle/>
          <a:p>
            <a:pPr lvl="0" algn="l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Century Gothic" panose="020B0502020202020204" pitchFamily="34" charset="0"/>
              </a:rPr>
              <a:t>Animal study, control (Acute), no. 60*</a:t>
            </a:r>
            <a:endParaRPr lang="en-US" sz="1200" kern="1200" dirty="0">
              <a:latin typeface="Century Gothic" panose="020B0502020202020204" pitchFamily="34" charset="0"/>
            </a:endParaRPr>
          </a:p>
        </p:txBody>
      </p:sp>
      <p:sp>
        <p:nvSpPr>
          <p:cNvPr id="21" name="Frame 20"/>
          <p:cNvSpPr/>
          <p:nvPr/>
        </p:nvSpPr>
        <p:spPr>
          <a:xfrm>
            <a:off x="5741473" y="3115758"/>
            <a:ext cx="3146974" cy="1765454"/>
          </a:xfrm>
          <a:prstGeom prst="frame">
            <a:avLst>
              <a:gd name="adj1" fmla="val 5450"/>
            </a:avLst>
          </a:prstGeom>
          <a:solidFill>
            <a:schemeClr val="bg1">
              <a:lumMod val="50000"/>
              <a:alpha val="40000"/>
            </a:scheme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dk1">
              <a:tint val="50000"/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dk1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8" name="Picture 2" descr="C:\Users\anyska\Desktop\8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7" t="3626" r="13090" b="8950"/>
          <a:stretch/>
        </p:blipFill>
        <p:spPr bwMode="auto">
          <a:xfrm>
            <a:off x="5453905" y="2825733"/>
            <a:ext cx="3093687" cy="1645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Freeform 21"/>
          <p:cNvSpPr/>
          <p:nvPr/>
        </p:nvSpPr>
        <p:spPr>
          <a:xfrm>
            <a:off x="5853717" y="4435955"/>
            <a:ext cx="2932221" cy="421408"/>
          </a:xfrm>
          <a:custGeom>
            <a:avLst/>
            <a:gdLst>
              <a:gd name="connsiteX0" fmla="*/ 0 w 1909844"/>
              <a:gd name="connsiteY0" fmla="*/ 0 h 174883"/>
              <a:gd name="connsiteX1" fmla="*/ 1909844 w 1909844"/>
              <a:gd name="connsiteY1" fmla="*/ 0 h 174883"/>
              <a:gd name="connsiteX2" fmla="*/ 1909844 w 1909844"/>
              <a:gd name="connsiteY2" fmla="*/ 174883 h 174883"/>
              <a:gd name="connsiteX3" fmla="*/ 0 w 1909844"/>
              <a:gd name="connsiteY3" fmla="*/ 174883 h 174883"/>
              <a:gd name="connsiteX4" fmla="*/ 0 w 1909844"/>
              <a:gd name="connsiteY4" fmla="*/ 0 h 174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9844" h="174883">
                <a:moveTo>
                  <a:pt x="0" y="0"/>
                </a:moveTo>
                <a:lnTo>
                  <a:pt x="1909844" y="0"/>
                </a:lnTo>
                <a:lnTo>
                  <a:pt x="1909844" y="174883"/>
                </a:lnTo>
                <a:lnTo>
                  <a:pt x="0" y="17488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280" tIns="30480" rIns="81280" bIns="30480" numCol="1" spcCol="127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Century Gothic" panose="020B0502020202020204" pitchFamily="34" charset="0"/>
              </a:rPr>
              <a:t>Animal study, chronic (12w.), no. 12*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4093688" y="-448447"/>
            <a:ext cx="5820128" cy="5820077"/>
            <a:chOff x="-4236989" y="-300251"/>
            <a:chExt cx="5820128" cy="5820077"/>
          </a:xfrm>
        </p:grpSpPr>
        <p:sp>
          <p:nvSpPr>
            <p:cNvPr id="15" name="Block Arc 14"/>
            <p:cNvSpPr/>
            <p:nvPr/>
          </p:nvSpPr>
          <p:spPr>
            <a:xfrm>
              <a:off x="-4236989" y="-300251"/>
              <a:ext cx="5187405" cy="5820077"/>
            </a:xfrm>
            <a:prstGeom prst="blockArc">
              <a:avLst>
                <a:gd name="adj1" fmla="val 18960332"/>
                <a:gd name="adj2" fmla="val 2953883"/>
                <a:gd name="adj3" fmla="val 0"/>
              </a:avLst>
            </a:prstGeom>
            <a:ln w="825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rgbClr r="0" g="0" b="0"/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98195" y="1056217"/>
              <a:ext cx="1089491" cy="101599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rIns="0" anchor="ctr" anchorCtr="1"/>
            <a:lstStyle/>
            <a:p>
              <a:r>
                <a:rPr lang="en-US" sz="1200" dirty="0">
                  <a:latin typeface="Century Gothic" panose="020B0502020202020204" pitchFamily="34" charset="0"/>
                </a:rPr>
                <a:t>Bench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493648" y="2275416"/>
              <a:ext cx="1089491" cy="101599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rIns="0" anchor="ctr" anchorCtr="1"/>
            <a:lstStyle/>
            <a:p>
              <a:r>
                <a:rPr lang="en-US" sz="1200" dirty="0">
                  <a:latin typeface="Century Gothic" panose="020B0502020202020204" pitchFamily="34" charset="0"/>
                </a:rPr>
                <a:t>Animal</a:t>
              </a:r>
              <a:r>
                <a:rPr lang="en-US" sz="1200" dirty="0"/>
                <a:t> 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198195" y="3494617"/>
              <a:ext cx="1089491" cy="101599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rIns="0" anchor="ctr" anchorCtr="1"/>
            <a:lstStyle/>
            <a:p>
              <a:r>
                <a:rPr lang="en-US" sz="1200" dirty="0">
                  <a:latin typeface="Century Gothic" panose="020B0502020202020204" pitchFamily="34" charset="0"/>
                </a:rPr>
                <a:t>Cadaver</a:t>
              </a:r>
              <a:r>
                <a:rPr lang="en-US" sz="1200" dirty="0"/>
                <a:t> </a:t>
              </a:r>
            </a:p>
          </p:txBody>
        </p:sp>
      </p:grpSp>
      <p:sp>
        <p:nvSpPr>
          <p:cNvPr id="27" name="Title 2"/>
          <p:cNvSpPr txBox="1">
            <a:spLocks/>
          </p:cNvSpPr>
          <p:nvPr/>
        </p:nvSpPr>
        <p:spPr>
          <a:xfrm>
            <a:off x="473906" y="363937"/>
            <a:ext cx="6987653" cy="485571"/>
          </a:xfrm>
          <a:prstGeom prst="rect">
            <a:avLst/>
          </a:prstGeom>
          <a:noFill/>
        </p:spPr>
        <p:txBody>
          <a:bodyPr vert="horz" lIns="548640" tIns="45720" rIns="27432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B8105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2146F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Successful Proof Of Concept  </a:t>
            </a:r>
          </a:p>
        </p:txBody>
      </p:sp>
      <p:pic>
        <p:nvPicPr>
          <p:cNvPr id="6" name="Picture 2" descr="C:\Users\anyska\Desktop\1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5" r="9996" b="5639"/>
          <a:stretch/>
        </p:blipFill>
        <p:spPr bwMode="auto">
          <a:xfrm>
            <a:off x="5438632" y="583450"/>
            <a:ext cx="3108960" cy="1644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Freeform 21"/>
          <p:cNvSpPr/>
          <p:nvPr/>
        </p:nvSpPr>
        <p:spPr>
          <a:xfrm>
            <a:off x="617615" y="4611763"/>
            <a:ext cx="3216334" cy="421408"/>
          </a:xfrm>
          <a:custGeom>
            <a:avLst/>
            <a:gdLst>
              <a:gd name="connsiteX0" fmla="*/ 0 w 1909844"/>
              <a:gd name="connsiteY0" fmla="*/ 0 h 174883"/>
              <a:gd name="connsiteX1" fmla="*/ 1909844 w 1909844"/>
              <a:gd name="connsiteY1" fmla="*/ 0 h 174883"/>
              <a:gd name="connsiteX2" fmla="*/ 1909844 w 1909844"/>
              <a:gd name="connsiteY2" fmla="*/ 174883 h 174883"/>
              <a:gd name="connsiteX3" fmla="*/ 0 w 1909844"/>
              <a:gd name="connsiteY3" fmla="*/ 174883 h 174883"/>
              <a:gd name="connsiteX4" fmla="*/ 0 w 1909844"/>
              <a:gd name="connsiteY4" fmla="*/ 0 h 174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9844" h="174883">
                <a:moveTo>
                  <a:pt x="0" y="0"/>
                </a:moveTo>
                <a:lnTo>
                  <a:pt x="1909844" y="0"/>
                </a:lnTo>
                <a:lnTo>
                  <a:pt x="1909844" y="174883"/>
                </a:lnTo>
                <a:lnTo>
                  <a:pt x="0" y="17488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280" tIns="30480" rIns="81280" bIns="30480" numCol="1" spcCol="127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Century Gothic" panose="020B0502020202020204" pitchFamily="34" charset="0"/>
              </a:rPr>
              <a:t>* Overall number of anchor applications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176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93165" y="538358"/>
            <a:ext cx="8059970" cy="4098379"/>
            <a:chOff x="393165" y="538358"/>
            <a:chExt cx="8059970" cy="4098379"/>
          </a:xfrm>
        </p:grpSpPr>
        <p:pic>
          <p:nvPicPr>
            <p:cNvPr id="11270" name="Picture 6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9059" y="979137"/>
              <a:ext cx="5913437" cy="3657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1200864" y="538358"/>
              <a:ext cx="6375592" cy="90655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1" algn="ctr">
                <a:spcAft>
                  <a:spcPts val="600"/>
                </a:spcAft>
              </a:pPr>
              <a:r>
                <a:rPr lang="en-US" sz="2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3,300,000</a:t>
              </a:r>
            </a:p>
            <a:p>
              <a:pPr marL="0" lvl="1" algn="ctr">
                <a:spcAft>
                  <a:spcPts val="600"/>
                </a:spcAft>
              </a:pPr>
              <a:r>
                <a:rPr lang="en-US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new POP patients each year </a:t>
              </a: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393165" y="1586893"/>
              <a:ext cx="8059970" cy="1874005"/>
              <a:chOff x="393165" y="1554232"/>
              <a:chExt cx="8059970" cy="1874005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6622867" y="1560135"/>
                <a:ext cx="1830268" cy="1830607"/>
                <a:chOff x="3956405" y="1640875"/>
                <a:chExt cx="1830268" cy="1830607"/>
              </a:xfrm>
            </p:grpSpPr>
            <p:sp>
              <p:nvSpPr>
                <p:cNvPr id="7" name="Oval 6"/>
                <p:cNvSpPr/>
                <p:nvPr/>
              </p:nvSpPr>
              <p:spPr>
                <a:xfrm>
                  <a:off x="3956405" y="1640875"/>
                  <a:ext cx="1830268" cy="1830607"/>
                </a:xfrm>
                <a:prstGeom prst="ellipse">
                  <a:avLst/>
                </a:prstGeom>
                <a:solidFill>
                  <a:schemeClr val="bg1">
                    <a:lumMod val="85000"/>
                    <a:alpha val="9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2">
                    <a:shade val="5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8" name="Freeform 7"/>
                <p:cNvSpPr/>
                <p:nvPr/>
              </p:nvSpPr>
              <p:spPr>
                <a:xfrm>
                  <a:off x="4017176" y="1701906"/>
                  <a:ext cx="1708727" cy="1708545"/>
                </a:xfrm>
                <a:custGeom>
                  <a:avLst/>
                  <a:gdLst>
                    <a:gd name="connsiteX0" fmla="*/ 0 w 1708727"/>
                    <a:gd name="connsiteY0" fmla="*/ 854273 h 1708545"/>
                    <a:gd name="connsiteX1" fmla="*/ 854364 w 1708727"/>
                    <a:gd name="connsiteY1" fmla="*/ 0 h 1708545"/>
                    <a:gd name="connsiteX2" fmla="*/ 1708728 w 1708727"/>
                    <a:gd name="connsiteY2" fmla="*/ 854273 h 1708545"/>
                    <a:gd name="connsiteX3" fmla="*/ 854364 w 1708727"/>
                    <a:gd name="connsiteY3" fmla="*/ 1708546 h 1708545"/>
                    <a:gd name="connsiteX4" fmla="*/ 0 w 1708727"/>
                    <a:gd name="connsiteY4" fmla="*/ 854273 h 17085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08727" h="1708545">
                      <a:moveTo>
                        <a:pt x="0" y="854273"/>
                      </a:moveTo>
                      <a:cubicBezTo>
                        <a:pt x="0" y="382471"/>
                        <a:pt x="382512" y="0"/>
                        <a:pt x="854364" y="0"/>
                      </a:cubicBezTo>
                      <a:cubicBezTo>
                        <a:pt x="1326216" y="0"/>
                        <a:pt x="1708728" y="382471"/>
                        <a:pt x="1708728" y="854273"/>
                      </a:cubicBezTo>
                      <a:cubicBezTo>
                        <a:pt x="1708728" y="1326075"/>
                        <a:pt x="1326216" y="1708546"/>
                        <a:pt x="854364" y="1708546"/>
                      </a:cubicBezTo>
                      <a:cubicBezTo>
                        <a:pt x="382512" y="1708546"/>
                        <a:pt x="0" y="1326075"/>
                        <a:pt x="0" y="854273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  <a:alpha val="9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2">
                    <a:shade val="5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62054" tIns="261904" rIns="262054" bIns="261904" numCol="1" spcCol="1270" anchor="ctr" anchorCtr="0">
                  <a:noAutofit/>
                </a:bodyPr>
                <a:lstStyle/>
                <a:p>
                  <a:pPr algn="ctr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ts val="600"/>
                    </a:spcAft>
                  </a:pPr>
                  <a:r>
                    <a:rPr lang="en-US" sz="2400" b="1" dirty="0">
                      <a:solidFill>
                        <a:srgbClr val="B81050"/>
                      </a:solidFill>
                      <a:latin typeface="Century Gothic" panose="020B0502020202020204" pitchFamily="34" charset="0"/>
                    </a:rPr>
                    <a:t>$600M</a:t>
                  </a:r>
                </a:p>
                <a:p>
                  <a:pPr algn="ctr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ts val="600"/>
                    </a:spcAft>
                  </a:pPr>
                  <a:r>
                    <a:rPr lang="en-US" sz="1400" dirty="0">
                      <a:solidFill>
                        <a:srgbClr val="B81050"/>
                      </a:solidFill>
                      <a:latin typeface="Century Gothic" panose="020B0502020202020204" pitchFamily="34" charset="0"/>
                    </a:rPr>
                    <a:t>($1500/kit)</a:t>
                  </a:r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4735955" y="1582050"/>
                <a:ext cx="1825860" cy="1825860"/>
                <a:chOff x="175339" y="1643088"/>
                <a:chExt cx="1825860" cy="1825860"/>
              </a:xfrm>
            </p:grpSpPr>
            <p:sp>
              <p:nvSpPr>
                <p:cNvPr id="28" name="Teardrop 27"/>
                <p:cNvSpPr/>
                <p:nvPr/>
              </p:nvSpPr>
              <p:spPr>
                <a:xfrm rot="2700000">
                  <a:off x="175339" y="1643088"/>
                  <a:ext cx="1825860" cy="1825860"/>
                </a:xfrm>
                <a:prstGeom prst="teardrop">
                  <a:avLst>
                    <a:gd name="adj" fmla="val 100000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shade val="50000"/>
                    <a:hueOff val="-174580"/>
                    <a:satOff val="-3914"/>
                    <a:lumOff val="30413"/>
                    <a:alphaOff val="0"/>
                  </a:schemeClr>
                </a:fillRef>
                <a:effectRef idx="0">
                  <a:schemeClr val="accent2">
                    <a:shade val="50000"/>
                    <a:hueOff val="-174580"/>
                    <a:satOff val="-3914"/>
                    <a:lumOff val="30413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9" name="Freeform 28"/>
                <p:cNvSpPr/>
                <p:nvPr/>
              </p:nvSpPr>
              <p:spPr>
                <a:xfrm>
                  <a:off x="233906" y="1701906"/>
                  <a:ext cx="1708727" cy="1708545"/>
                </a:xfrm>
                <a:custGeom>
                  <a:avLst/>
                  <a:gdLst>
                    <a:gd name="connsiteX0" fmla="*/ 0 w 1708727"/>
                    <a:gd name="connsiteY0" fmla="*/ 854273 h 1708545"/>
                    <a:gd name="connsiteX1" fmla="*/ 854364 w 1708727"/>
                    <a:gd name="connsiteY1" fmla="*/ 0 h 1708545"/>
                    <a:gd name="connsiteX2" fmla="*/ 1708728 w 1708727"/>
                    <a:gd name="connsiteY2" fmla="*/ 854273 h 1708545"/>
                    <a:gd name="connsiteX3" fmla="*/ 854364 w 1708727"/>
                    <a:gd name="connsiteY3" fmla="*/ 1708546 h 1708545"/>
                    <a:gd name="connsiteX4" fmla="*/ 0 w 1708727"/>
                    <a:gd name="connsiteY4" fmla="*/ 854273 h 17085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08727" h="1708545">
                      <a:moveTo>
                        <a:pt x="0" y="854273"/>
                      </a:moveTo>
                      <a:cubicBezTo>
                        <a:pt x="0" y="382471"/>
                        <a:pt x="382512" y="0"/>
                        <a:pt x="854364" y="0"/>
                      </a:cubicBezTo>
                      <a:cubicBezTo>
                        <a:pt x="1326216" y="0"/>
                        <a:pt x="1708728" y="382471"/>
                        <a:pt x="1708728" y="854273"/>
                      </a:cubicBezTo>
                      <a:cubicBezTo>
                        <a:pt x="1708728" y="1326075"/>
                        <a:pt x="1326216" y="1708546"/>
                        <a:pt x="854364" y="1708546"/>
                      </a:cubicBezTo>
                      <a:cubicBezTo>
                        <a:pt x="382512" y="1708546"/>
                        <a:pt x="0" y="1326075"/>
                        <a:pt x="0" y="854273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  <a:alpha val="9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2">
                    <a:shade val="50000"/>
                    <a:hueOff val="-159203"/>
                    <a:satOff val="-3167"/>
                    <a:lumOff val="27701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0" tIns="261904" rIns="0" bIns="261904" numCol="1" spcCol="1270" anchor="ctr" anchorCtr="1">
                  <a:noAutofit/>
                </a:bodyPr>
                <a:lstStyle/>
                <a:p>
                  <a:pPr algn="ctr" defTabSz="622300"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400" b="1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400,000</a:t>
                  </a:r>
                  <a:r>
                    <a:rPr lang="en-US" sz="1600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 </a:t>
                  </a:r>
                  <a:br>
                    <a:rPr lang="en-US" sz="1600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</a:br>
                  <a:r>
                    <a:rPr lang="en-US" sz="1600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repair surgeries</a:t>
                  </a:r>
                  <a:br>
                    <a:rPr lang="en-US" sz="1600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</a:br>
                  <a:r>
                    <a:rPr lang="en-US" sz="1400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(severe cases) </a:t>
                  </a:r>
                </a:p>
              </p:txBody>
            </p:sp>
          </p:grpSp>
          <p:grpSp>
            <p:nvGrpSpPr>
              <p:cNvPr id="19" name="Group 18"/>
              <p:cNvGrpSpPr/>
              <p:nvPr/>
            </p:nvGrpSpPr>
            <p:grpSpPr>
              <a:xfrm>
                <a:off x="393165" y="1554232"/>
                <a:ext cx="1830268" cy="1830607"/>
                <a:chOff x="3956405" y="1640875"/>
                <a:chExt cx="1830268" cy="1830607"/>
              </a:xfrm>
            </p:grpSpPr>
            <p:sp>
              <p:nvSpPr>
                <p:cNvPr id="20" name="Oval 19"/>
                <p:cNvSpPr/>
                <p:nvPr/>
              </p:nvSpPr>
              <p:spPr>
                <a:xfrm>
                  <a:off x="3956405" y="1640875"/>
                  <a:ext cx="1830268" cy="1830607"/>
                </a:xfrm>
                <a:prstGeom prst="ellipse">
                  <a:avLst/>
                </a:prstGeom>
                <a:solidFill>
                  <a:schemeClr val="bg1">
                    <a:lumMod val="85000"/>
                    <a:alpha val="9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2">
                    <a:shade val="5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22" name="Freeform 7"/>
                <p:cNvSpPr/>
                <p:nvPr/>
              </p:nvSpPr>
              <p:spPr>
                <a:xfrm>
                  <a:off x="4017176" y="1701906"/>
                  <a:ext cx="1708727" cy="1708545"/>
                </a:xfrm>
                <a:custGeom>
                  <a:avLst/>
                  <a:gdLst>
                    <a:gd name="connsiteX0" fmla="*/ 0 w 1708727"/>
                    <a:gd name="connsiteY0" fmla="*/ 854273 h 1708545"/>
                    <a:gd name="connsiteX1" fmla="*/ 854364 w 1708727"/>
                    <a:gd name="connsiteY1" fmla="*/ 0 h 1708545"/>
                    <a:gd name="connsiteX2" fmla="*/ 1708728 w 1708727"/>
                    <a:gd name="connsiteY2" fmla="*/ 854273 h 1708545"/>
                    <a:gd name="connsiteX3" fmla="*/ 854364 w 1708727"/>
                    <a:gd name="connsiteY3" fmla="*/ 1708546 h 1708545"/>
                    <a:gd name="connsiteX4" fmla="*/ 0 w 1708727"/>
                    <a:gd name="connsiteY4" fmla="*/ 854273 h 17085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08727" h="1708545">
                      <a:moveTo>
                        <a:pt x="0" y="854273"/>
                      </a:moveTo>
                      <a:cubicBezTo>
                        <a:pt x="0" y="382471"/>
                        <a:pt x="382512" y="0"/>
                        <a:pt x="854364" y="0"/>
                      </a:cubicBezTo>
                      <a:cubicBezTo>
                        <a:pt x="1326216" y="0"/>
                        <a:pt x="1708728" y="382471"/>
                        <a:pt x="1708728" y="854273"/>
                      </a:cubicBezTo>
                      <a:cubicBezTo>
                        <a:pt x="1708728" y="1326075"/>
                        <a:pt x="1326216" y="1708546"/>
                        <a:pt x="854364" y="1708546"/>
                      </a:cubicBezTo>
                      <a:cubicBezTo>
                        <a:pt x="382512" y="1708546"/>
                        <a:pt x="0" y="1326075"/>
                        <a:pt x="0" y="854273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  <a:alpha val="9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2">
                    <a:shade val="5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62054" tIns="261904" rIns="262054" bIns="261904" numCol="1" spcCol="1270" anchor="ctr" anchorCtr="0">
                  <a:noAutofit/>
                </a:bodyPr>
                <a:lstStyle/>
                <a:p>
                  <a:pPr algn="ctr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ts val="600"/>
                    </a:spcAft>
                  </a:pPr>
                  <a:r>
                    <a:rPr lang="en-US" sz="3200" b="1" dirty="0">
                      <a:solidFill>
                        <a:srgbClr val="B81050"/>
                      </a:solidFill>
                      <a:latin typeface="Century Gothic" panose="020B0502020202020204" pitchFamily="34" charset="0"/>
                    </a:rPr>
                    <a:t>$2.9B</a:t>
                  </a:r>
                </a:p>
                <a:p>
                  <a:pPr algn="ctr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ts val="600"/>
                    </a:spcAft>
                  </a:pPr>
                  <a:r>
                    <a:rPr lang="en-US" sz="1400" dirty="0">
                      <a:solidFill>
                        <a:srgbClr val="B81050"/>
                      </a:solidFill>
                      <a:latin typeface="Century Gothic" panose="020B0502020202020204" pitchFamily="34" charset="0"/>
                    </a:rPr>
                    <a:t>($1000/kit)</a:t>
                  </a:r>
                </a:p>
              </p:txBody>
            </p:sp>
          </p:grpSp>
          <p:grpSp>
            <p:nvGrpSpPr>
              <p:cNvPr id="3" name="Group 2"/>
              <p:cNvGrpSpPr/>
              <p:nvPr/>
            </p:nvGrpSpPr>
            <p:grpSpPr>
              <a:xfrm>
                <a:off x="2244191" y="1560994"/>
                <a:ext cx="1825860" cy="1867243"/>
                <a:chOff x="2244191" y="1476846"/>
                <a:chExt cx="1825860" cy="1867243"/>
              </a:xfrm>
            </p:grpSpPr>
            <p:sp>
              <p:nvSpPr>
                <p:cNvPr id="25" name="Teardrop 24"/>
                <p:cNvSpPr/>
                <p:nvPr/>
              </p:nvSpPr>
              <p:spPr>
                <a:xfrm rot="13500000">
                  <a:off x="2223499" y="1497538"/>
                  <a:ext cx="1867243" cy="1825860"/>
                </a:xfrm>
                <a:prstGeom prst="teardrop">
                  <a:avLst>
                    <a:gd name="adj" fmla="val 100000"/>
                  </a:avLst>
                </a:prstGeom>
                <a:solidFill>
                  <a:schemeClr val="bg1">
                    <a:lumMod val="95000"/>
                    <a:alpha val="9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2">
                    <a:shade val="50000"/>
                    <a:hueOff val="-159203"/>
                    <a:satOff val="-3167"/>
                    <a:lumOff val="27701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26" name="Freeform 25"/>
                <p:cNvSpPr/>
                <p:nvPr/>
              </p:nvSpPr>
              <p:spPr>
                <a:xfrm>
                  <a:off x="2302757" y="1536670"/>
                  <a:ext cx="1708727" cy="1747269"/>
                </a:xfrm>
                <a:custGeom>
                  <a:avLst/>
                  <a:gdLst>
                    <a:gd name="connsiteX0" fmla="*/ 0 w 1708727"/>
                    <a:gd name="connsiteY0" fmla="*/ 854273 h 1708545"/>
                    <a:gd name="connsiteX1" fmla="*/ 854364 w 1708727"/>
                    <a:gd name="connsiteY1" fmla="*/ 0 h 1708545"/>
                    <a:gd name="connsiteX2" fmla="*/ 1708728 w 1708727"/>
                    <a:gd name="connsiteY2" fmla="*/ 854273 h 1708545"/>
                    <a:gd name="connsiteX3" fmla="*/ 854364 w 1708727"/>
                    <a:gd name="connsiteY3" fmla="*/ 1708546 h 1708545"/>
                    <a:gd name="connsiteX4" fmla="*/ 0 w 1708727"/>
                    <a:gd name="connsiteY4" fmla="*/ 854273 h 17085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08727" h="1708545">
                      <a:moveTo>
                        <a:pt x="0" y="854273"/>
                      </a:moveTo>
                      <a:cubicBezTo>
                        <a:pt x="0" y="382471"/>
                        <a:pt x="382512" y="0"/>
                        <a:pt x="854364" y="0"/>
                      </a:cubicBezTo>
                      <a:cubicBezTo>
                        <a:pt x="1326216" y="0"/>
                        <a:pt x="1708728" y="382471"/>
                        <a:pt x="1708728" y="854273"/>
                      </a:cubicBezTo>
                      <a:cubicBezTo>
                        <a:pt x="1708728" y="1326075"/>
                        <a:pt x="1326216" y="1708546"/>
                        <a:pt x="854364" y="1708546"/>
                      </a:cubicBezTo>
                      <a:cubicBezTo>
                        <a:pt x="382512" y="1708546"/>
                        <a:pt x="0" y="1326075"/>
                        <a:pt x="0" y="854273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  <a:alpha val="9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2">
                    <a:shade val="50000"/>
                    <a:hueOff val="-159203"/>
                    <a:satOff val="-3167"/>
                    <a:lumOff val="27701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0" tIns="261904" rIns="0" bIns="261904" numCol="1" spcCol="1270" anchor="ctr" anchorCtr="1">
                  <a:noAutofit/>
                </a:bodyPr>
                <a:lstStyle/>
                <a:p>
                  <a:pPr algn="ctr" defTabSz="622300">
                    <a:spcBef>
                      <a:spcPct val="0"/>
                    </a:spcBef>
                  </a:pPr>
                  <a:r>
                    <a:rPr lang="en-US" sz="2400" b="1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2,900,000</a:t>
                  </a:r>
                  <a:br>
                    <a:rPr lang="en-US" sz="2400" b="1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</a:br>
                  <a:r>
                    <a:rPr lang="en-US" sz="1600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supportive/other</a:t>
                  </a:r>
                </a:p>
                <a:p>
                  <a:pPr algn="ctr" defTabSz="622300">
                    <a:spcBef>
                      <a:spcPct val="0"/>
                    </a:spcBef>
                  </a:pPr>
                  <a:r>
                    <a:rPr lang="en-US" sz="1400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(mild-moderate) </a:t>
                  </a:r>
                </a:p>
              </p:txBody>
            </p:sp>
          </p:grpSp>
          <p:sp>
            <p:nvSpPr>
              <p:cNvPr id="4" name="Cross 3"/>
              <p:cNvSpPr/>
              <p:nvPr/>
            </p:nvSpPr>
            <p:spPr>
              <a:xfrm>
                <a:off x="4187220" y="2246050"/>
                <a:ext cx="392499" cy="411480"/>
              </a:xfrm>
              <a:prstGeom prst="plus">
                <a:avLst>
                  <a:gd name="adj" fmla="val 38793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6" name="Rectangle 15"/>
          <p:cNvSpPr/>
          <p:nvPr/>
        </p:nvSpPr>
        <p:spPr>
          <a:xfrm>
            <a:off x="1804188" y="4018751"/>
            <a:ext cx="5215597" cy="90655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marL="0" lvl="1" algn="ctr"/>
            <a:endParaRPr lang="en-US" sz="1400" dirty="0">
              <a:solidFill>
                <a:srgbClr val="B81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58847" y="179510"/>
            <a:ext cx="6072582" cy="605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en-US" sz="2400" dirty="0">
                <a:solidFill>
                  <a:srgbClr val="C2146F"/>
                </a:solidFill>
                <a:latin typeface="Century Gothic" panose="020B0502020202020204" pitchFamily="34" charset="0"/>
                <a:ea typeface="+mj-ea"/>
                <a:cs typeface="+mj-cs"/>
              </a:rPr>
              <a:t>Market - </a:t>
            </a:r>
            <a:r>
              <a:rPr lang="en-US" sz="2400" b="1" dirty="0">
                <a:solidFill>
                  <a:srgbClr val="C2146F"/>
                </a:solidFill>
                <a:latin typeface="Century Gothic" panose="020B0502020202020204" pitchFamily="34" charset="0"/>
                <a:ea typeface="+mj-ea"/>
                <a:cs typeface="+mj-cs"/>
              </a:rPr>
              <a:t>USA</a:t>
            </a:r>
          </a:p>
        </p:txBody>
      </p:sp>
      <p:sp>
        <p:nvSpPr>
          <p:cNvPr id="21" name="Freeform 13"/>
          <p:cNvSpPr/>
          <p:nvPr/>
        </p:nvSpPr>
        <p:spPr>
          <a:xfrm>
            <a:off x="627017" y="3423987"/>
            <a:ext cx="7765347" cy="1349672"/>
          </a:xfrm>
          <a:custGeom>
            <a:avLst/>
            <a:gdLst>
              <a:gd name="connsiteX0" fmla="*/ 0 w 7308849"/>
              <a:gd name="connsiteY0" fmla="*/ 0 h 1343421"/>
              <a:gd name="connsiteX1" fmla="*/ 7308849 w 7308849"/>
              <a:gd name="connsiteY1" fmla="*/ 0 h 1343421"/>
              <a:gd name="connsiteX2" fmla="*/ 7308849 w 7308849"/>
              <a:gd name="connsiteY2" fmla="*/ 1343421 h 1343421"/>
              <a:gd name="connsiteX3" fmla="*/ 0 w 7308849"/>
              <a:gd name="connsiteY3" fmla="*/ 1343421 h 1343421"/>
              <a:gd name="connsiteX4" fmla="*/ 0 w 7308849"/>
              <a:gd name="connsiteY4" fmla="*/ 0 h 1343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08849" h="1343421">
                <a:moveTo>
                  <a:pt x="0" y="0"/>
                </a:moveTo>
                <a:lnTo>
                  <a:pt x="7308849" y="0"/>
                </a:lnTo>
                <a:lnTo>
                  <a:pt x="7308849" y="1343421"/>
                </a:lnTo>
                <a:lnTo>
                  <a:pt x="0" y="134342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defTabSz="800100">
              <a:lnSpc>
                <a:spcPct val="90000"/>
              </a:lnSpc>
              <a:spcBef>
                <a:spcPct val="0"/>
              </a:spcBef>
            </a:pPr>
            <a:r>
              <a:rPr lang="en-US" sz="1600" dirty="0">
                <a:solidFill>
                  <a:sysClr val="windowText" lastClr="000000"/>
                </a:solidFill>
                <a:latin typeface="Century Gothic"/>
                <a:ea typeface="+mj-ea"/>
                <a:cs typeface="+mj-cs"/>
              </a:rPr>
              <a:t>Growth drivers:</a:t>
            </a:r>
          </a:p>
          <a:p>
            <a:pPr marL="742950" lvl="4" indent="-285750" defTabSz="457200">
              <a:lnSpc>
                <a:spcPct val="150000"/>
              </a:lnSpc>
              <a:spcBef>
                <a:spcPct val="0"/>
              </a:spcBef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 panose="020B0502020202020204" pitchFamily="34" charset="0"/>
              </a:rPr>
              <a:t>More women seeking care; less stigma/embarrassment </a:t>
            </a:r>
          </a:p>
          <a:p>
            <a:pPr marL="742950" lvl="4" indent="-285750" defTabSz="457200">
              <a:lnSpc>
                <a:spcPct val="150000"/>
              </a:lnSpc>
              <a:spcBef>
                <a:spcPct val="0"/>
              </a:spcBef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 panose="020B0502020202020204" pitchFamily="34" charset="0"/>
              </a:rPr>
              <a:t>Women seeking non-surgical options as a result of the “mesh phobia”</a:t>
            </a:r>
          </a:p>
          <a:p>
            <a:pPr marL="742950" lvl="4" indent="-285750" defTabSz="457200">
              <a:lnSpc>
                <a:spcPct val="150000"/>
              </a:lnSpc>
              <a:spcBef>
                <a:spcPct val="0"/>
              </a:spcBef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 panose="020B0502020202020204" pitchFamily="34" charset="0"/>
              </a:rPr>
              <a:t>Approximately 50,000 OBGYNs and Urologists (4</a:t>
            </a:r>
            <a:r>
              <a:rPr lang="en-US" sz="1600" baseline="30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 panose="020B0502020202020204" pitchFamily="34" charset="0"/>
              </a:rPr>
              <a:t>th</a:t>
            </a:r>
            <a:r>
              <a:rPr lang="en-US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 panose="020B0502020202020204" pitchFamily="34" charset="0"/>
              </a:rPr>
              <a:t> largest specialty)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" name="Freeform 13"/>
          <p:cNvSpPr/>
          <p:nvPr/>
        </p:nvSpPr>
        <p:spPr>
          <a:xfrm>
            <a:off x="304546" y="4734703"/>
            <a:ext cx="7765347" cy="274320"/>
          </a:xfrm>
          <a:custGeom>
            <a:avLst/>
            <a:gdLst>
              <a:gd name="connsiteX0" fmla="*/ 0 w 7308849"/>
              <a:gd name="connsiteY0" fmla="*/ 0 h 1343421"/>
              <a:gd name="connsiteX1" fmla="*/ 7308849 w 7308849"/>
              <a:gd name="connsiteY1" fmla="*/ 0 h 1343421"/>
              <a:gd name="connsiteX2" fmla="*/ 7308849 w 7308849"/>
              <a:gd name="connsiteY2" fmla="*/ 1343421 h 1343421"/>
              <a:gd name="connsiteX3" fmla="*/ 0 w 7308849"/>
              <a:gd name="connsiteY3" fmla="*/ 1343421 h 1343421"/>
              <a:gd name="connsiteX4" fmla="*/ 0 w 7308849"/>
              <a:gd name="connsiteY4" fmla="*/ 0 h 1343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08849" h="1343421">
                <a:moveTo>
                  <a:pt x="0" y="0"/>
                </a:moveTo>
                <a:lnTo>
                  <a:pt x="7308849" y="0"/>
                </a:lnTo>
                <a:lnTo>
                  <a:pt x="7308849" y="1343421"/>
                </a:lnTo>
                <a:lnTo>
                  <a:pt x="0" y="134342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defTabSz="800100">
              <a:lnSpc>
                <a:spcPct val="90000"/>
              </a:lnSpc>
              <a:spcBef>
                <a:spcPct val="0"/>
              </a:spcBef>
            </a:pPr>
            <a:r>
              <a:rPr lang="en-US" sz="1000" dirty="0">
                <a:solidFill>
                  <a:sysClr val="windowText" lastClr="000000"/>
                </a:solidFill>
                <a:latin typeface="Century Gothic"/>
                <a:ea typeface="+mj-ea"/>
                <a:cs typeface="+mj-cs"/>
              </a:rPr>
              <a:t>* Barber et al. Epidemiology and outcome assessment of pelvic organ prolapse. Int Urogynecolol J (2013) 24:1783-1790</a:t>
            </a:r>
          </a:p>
        </p:txBody>
      </p:sp>
    </p:spTree>
    <p:extLst>
      <p:ext uri="{BB962C8B-B14F-4D97-AF65-F5344CB8AC3E}">
        <p14:creationId xmlns:p14="http://schemas.microsoft.com/office/powerpoint/2010/main" val="1683219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04188" y="4018751"/>
            <a:ext cx="5215597" cy="90655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marL="0" lvl="1" algn="ctr"/>
            <a:endParaRPr lang="en-US" sz="1400" dirty="0">
              <a:solidFill>
                <a:srgbClr val="B81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D493FE43-5E73-4B0A-BBD4-8E53831AE7AB}"/>
              </a:ext>
            </a:extLst>
          </p:cNvPr>
          <p:cNvSpPr txBox="1">
            <a:spLocks/>
          </p:cNvSpPr>
          <p:nvPr/>
        </p:nvSpPr>
        <p:spPr>
          <a:xfrm>
            <a:off x="268397" y="349473"/>
            <a:ext cx="6431051" cy="605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2146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Significant market –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2146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Europe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2146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</p:txBody>
      </p:sp>
      <p:pic>
        <p:nvPicPr>
          <p:cNvPr id="1028" name="Picture 4" descr="תוצאת תמונה עבור ‪map of europe icon‬‏">
            <a:extLst>
              <a:ext uri="{FF2B5EF4-FFF2-40B4-BE49-F238E27FC236}">
                <a16:creationId xmlns:a16="http://schemas.microsoft.com/office/drawing/2014/main" id="{04B8BBF2-FB69-4D97-80F7-C01659010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948" y="0"/>
            <a:ext cx="51435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CEE819-10C3-4B9A-8000-65734CFBB7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3347" y="440585"/>
            <a:ext cx="2888682" cy="4262329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5BA301AE-75A5-470D-92A2-2E3D12B3A5D2}"/>
              </a:ext>
            </a:extLst>
          </p:cNvPr>
          <p:cNvSpPr/>
          <p:nvPr/>
        </p:nvSpPr>
        <p:spPr>
          <a:xfrm>
            <a:off x="304546" y="1136786"/>
            <a:ext cx="3447986" cy="88805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marL="0" lvl="1">
              <a:spcAft>
                <a:spcPts val="600"/>
              </a:spcAft>
            </a:pPr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Over 227,000* surgical  repair procedures </a:t>
            </a:r>
            <a:endParaRPr lang="en-US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Freeform 13"/>
          <p:cNvSpPr/>
          <p:nvPr/>
        </p:nvSpPr>
        <p:spPr>
          <a:xfrm>
            <a:off x="304546" y="4734703"/>
            <a:ext cx="7765347" cy="274320"/>
          </a:xfrm>
          <a:custGeom>
            <a:avLst/>
            <a:gdLst>
              <a:gd name="connsiteX0" fmla="*/ 0 w 7308849"/>
              <a:gd name="connsiteY0" fmla="*/ 0 h 1343421"/>
              <a:gd name="connsiteX1" fmla="*/ 7308849 w 7308849"/>
              <a:gd name="connsiteY1" fmla="*/ 0 h 1343421"/>
              <a:gd name="connsiteX2" fmla="*/ 7308849 w 7308849"/>
              <a:gd name="connsiteY2" fmla="*/ 1343421 h 1343421"/>
              <a:gd name="connsiteX3" fmla="*/ 0 w 7308849"/>
              <a:gd name="connsiteY3" fmla="*/ 1343421 h 1343421"/>
              <a:gd name="connsiteX4" fmla="*/ 0 w 7308849"/>
              <a:gd name="connsiteY4" fmla="*/ 0 h 1343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08849" h="1343421">
                <a:moveTo>
                  <a:pt x="0" y="0"/>
                </a:moveTo>
                <a:lnTo>
                  <a:pt x="7308849" y="0"/>
                </a:lnTo>
                <a:lnTo>
                  <a:pt x="7308849" y="1343421"/>
                </a:lnTo>
                <a:lnTo>
                  <a:pt x="0" y="134342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defTabSz="800100">
              <a:lnSpc>
                <a:spcPct val="90000"/>
              </a:lnSpc>
              <a:spcBef>
                <a:spcPct val="0"/>
              </a:spcBef>
            </a:pPr>
            <a:r>
              <a:rPr lang="en-US" sz="1000" dirty="0">
                <a:solidFill>
                  <a:sysClr val="windowText" lastClr="000000"/>
                </a:solidFill>
                <a:latin typeface="Century Gothic"/>
                <a:ea typeface="+mj-ea"/>
                <a:cs typeface="+mj-cs"/>
              </a:rPr>
              <a:t>* Haya et al. Prolapse and continence surgery in countries of the Organization for Economic Cooperation and Development in 2012. </a:t>
            </a:r>
            <a:r>
              <a:rPr lang="en-US" sz="1000" i="1" dirty="0">
                <a:solidFill>
                  <a:sysClr val="windowText" lastClr="000000"/>
                </a:solidFill>
                <a:latin typeface="Century Gothic"/>
                <a:ea typeface="+mj-ea"/>
                <a:cs typeface="+mj-cs"/>
              </a:rPr>
              <a:t>Am J Obstet Gynecol. June 2015.</a:t>
            </a:r>
            <a:r>
              <a:rPr lang="en-US" sz="1000" dirty="0">
                <a:solidFill>
                  <a:sysClr val="windowText" lastClr="000000"/>
                </a:solidFill>
                <a:latin typeface="Century Gothic"/>
                <a:ea typeface="+mj-ea"/>
                <a:cs typeface="+mj-cs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0854D4-F09F-425C-B005-F74DA64F118A}"/>
              </a:ext>
            </a:extLst>
          </p:cNvPr>
          <p:cNvSpPr txBox="1"/>
          <p:nvPr/>
        </p:nvSpPr>
        <p:spPr>
          <a:xfrm>
            <a:off x="268396" y="2232218"/>
            <a:ext cx="549885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lvl="1" indent="-169863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European female population – 260 million</a:t>
            </a:r>
          </a:p>
          <a:p>
            <a:pPr marL="169863" lvl="1" indent="-169863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Patients diagnosed with POP (2%)- 5.2 million </a:t>
            </a:r>
          </a:p>
          <a:p>
            <a:pPr marL="169863" lvl="1" indent="-169863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Repair procedures (~8% of diagnosed) – 416,000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C0E6C9-367F-4BC0-8FF1-C373142D10A1}"/>
              </a:ext>
            </a:extLst>
          </p:cNvPr>
          <p:cNvSpPr txBox="1"/>
          <p:nvPr/>
        </p:nvSpPr>
        <p:spPr>
          <a:xfrm>
            <a:off x="287613" y="3831891"/>
            <a:ext cx="22884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entury Gothic" panose="020B0502020202020204" pitchFamily="34" charset="0"/>
              </a:rPr>
              <a:t>* 10 countries </a:t>
            </a:r>
          </a:p>
        </p:txBody>
      </p:sp>
    </p:spTree>
    <p:extLst>
      <p:ext uri="{BB962C8B-B14F-4D97-AF65-F5344CB8AC3E}">
        <p14:creationId xmlns:p14="http://schemas.microsoft.com/office/powerpoint/2010/main" val="904266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s://upload.wikimedia.org/wikipedia/commons/9/96/BlankMap-China2.92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028" y="389313"/>
            <a:ext cx="5645889" cy="473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88726" y="504252"/>
            <a:ext cx="6431051" cy="605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2146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Significant market opportunity –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2146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China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2146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154681" y="1024328"/>
            <a:ext cx="2531280" cy="2554895"/>
            <a:chOff x="3525013" y="1178613"/>
            <a:chExt cx="1825860" cy="1903833"/>
          </a:xfrm>
        </p:grpSpPr>
        <p:sp>
          <p:nvSpPr>
            <p:cNvPr id="16" name="Teardrop 15"/>
            <p:cNvSpPr/>
            <p:nvPr/>
          </p:nvSpPr>
          <p:spPr>
            <a:xfrm rot="8100000">
              <a:off x="3525013" y="1178613"/>
              <a:ext cx="1825860" cy="1903833"/>
            </a:xfrm>
            <a:prstGeom prst="teardrop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50000"/>
                <a:hueOff val="-174580"/>
                <a:satOff val="-3914"/>
                <a:lumOff val="30413"/>
                <a:alphaOff val="0"/>
              </a:schemeClr>
            </a:fillRef>
            <a:effectRef idx="0">
              <a:schemeClr val="accent2">
                <a:shade val="50000"/>
                <a:hueOff val="-174580"/>
                <a:satOff val="-3914"/>
                <a:lumOff val="3041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Freeform 16"/>
            <p:cNvSpPr/>
            <p:nvPr/>
          </p:nvSpPr>
          <p:spPr>
            <a:xfrm>
              <a:off x="3584971" y="1266972"/>
              <a:ext cx="1708727" cy="1708545"/>
            </a:xfrm>
            <a:custGeom>
              <a:avLst/>
              <a:gdLst>
                <a:gd name="connsiteX0" fmla="*/ 0 w 1708727"/>
                <a:gd name="connsiteY0" fmla="*/ 854273 h 1708545"/>
                <a:gd name="connsiteX1" fmla="*/ 854364 w 1708727"/>
                <a:gd name="connsiteY1" fmla="*/ 0 h 1708545"/>
                <a:gd name="connsiteX2" fmla="*/ 1708728 w 1708727"/>
                <a:gd name="connsiteY2" fmla="*/ 854273 h 1708545"/>
                <a:gd name="connsiteX3" fmla="*/ 854364 w 1708727"/>
                <a:gd name="connsiteY3" fmla="*/ 1708546 h 1708545"/>
                <a:gd name="connsiteX4" fmla="*/ 0 w 1708727"/>
                <a:gd name="connsiteY4" fmla="*/ 854273 h 1708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8727" h="1708545">
                  <a:moveTo>
                    <a:pt x="0" y="854273"/>
                  </a:moveTo>
                  <a:cubicBezTo>
                    <a:pt x="0" y="382471"/>
                    <a:pt x="382512" y="0"/>
                    <a:pt x="854364" y="0"/>
                  </a:cubicBezTo>
                  <a:cubicBezTo>
                    <a:pt x="1326216" y="0"/>
                    <a:pt x="1708728" y="382471"/>
                    <a:pt x="1708728" y="854273"/>
                  </a:cubicBezTo>
                  <a:cubicBezTo>
                    <a:pt x="1708728" y="1326075"/>
                    <a:pt x="1326216" y="1708546"/>
                    <a:pt x="854364" y="1708546"/>
                  </a:cubicBezTo>
                  <a:cubicBezTo>
                    <a:pt x="382512" y="1708546"/>
                    <a:pt x="0" y="1326075"/>
                    <a:pt x="0" y="85427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  <a:hueOff val="-159203"/>
                <a:satOff val="-3167"/>
                <a:lumOff val="27701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261904" rIns="0" bIns="261904" numCol="1" spcCol="1270" anchor="ctr" anchorCtr="0">
              <a:noAutofit/>
            </a:bodyPr>
            <a:lstStyle/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100 million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women &gt;65 yrs.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822907-8A9D-4F6B-98F6-913902AD56B5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25033" y="2748785"/>
            <a:ext cx="7240772" cy="103080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B81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&gt; 30,000,000 women with POP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5983" y="3807364"/>
            <a:ext cx="8347166" cy="103080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B81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US" sz="2800" b="1" kern="0" dirty="0">
                <a:solidFill>
                  <a:srgbClr val="B81050"/>
                </a:solidFill>
                <a:latin typeface="Century Gothic"/>
              </a:rPr>
              <a:t>Over $</a:t>
            </a:r>
            <a:r>
              <a:rPr lang="he-IL" sz="2800" b="1" kern="0" dirty="0">
                <a:solidFill>
                  <a:srgbClr val="B81050"/>
                </a:solidFill>
                <a:latin typeface="Century Gothic"/>
              </a:rPr>
              <a:t>1</a:t>
            </a:r>
            <a:r>
              <a:rPr lang="en-US" sz="2800" b="1" kern="0" dirty="0">
                <a:solidFill>
                  <a:srgbClr val="B81050"/>
                </a:solidFill>
                <a:latin typeface="Century Gothic"/>
              </a:rPr>
              <a:t> billion worldwide market opportunity</a:t>
            </a:r>
          </a:p>
        </p:txBody>
      </p:sp>
    </p:spTree>
    <p:extLst>
      <p:ext uri="{BB962C8B-B14F-4D97-AF65-F5344CB8AC3E}">
        <p14:creationId xmlns:p14="http://schemas.microsoft.com/office/powerpoint/2010/main" val="1942236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834640" y="3376749"/>
            <a:ext cx="633549" cy="137160"/>
          </a:xfrm>
          <a:prstGeom prst="line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-989414"/>
              <a:satOff val="-5690"/>
              <a:lumOff val="-4511"/>
              <a:alphaOff val="0"/>
            </a:schemeClr>
          </a:fillRef>
          <a:effectRef idx="2">
            <a:schemeClr val="accent4">
              <a:hueOff val="-989414"/>
              <a:satOff val="-5690"/>
              <a:lumOff val="-4511"/>
              <a:alphaOff val="0"/>
            </a:schemeClr>
          </a:effectRef>
          <a:fontRef idx="minor">
            <a:schemeClr val="lt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36" y="304754"/>
            <a:ext cx="6987653" cy="485571"/>
          </a:xfrm>
        </p:spPr>
        <p:txBody>
          <a:bodyPr/>
          <a:lstStyle/>
          <a:p>
            <a:r>
              <a:rPr lang="en-US" dirty="0">
                <a:solidFill>
                  <a:srgbClr val="C2146F"/>
                </a:solidFill>
              </a:rPr>
              <a:t>Competitive landscape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822907-8A9D-4F6B-98F6-913902AD56B5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64964" y="1062312"/>
            <a:ext cx="1322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Surgical  </a:t>
            </a:r>
          </a:p>
        </p:txBody>
      </p:sp>
      <p:grpSp>
        <p:nvGrpSpPr>
          <p:cNvPr id="1048" name="Group 1047"/>
          <p:cNvGrpSpPr/>
          <p:nvPr/>
        </p:nvGrpSpPr>
        <p:grpSpPr>
          <a:xfrm>
            <a:off x="6163220" y="1817811"/>
            <a:ext cx="2377440" cy="2377440"/>
            <a:chOff x="6025369" y="1888777"/>
            <a:chExt cx="1816381" cy="1816381"/>
          </a:xfrm>
        </p:grpSpPr>
        <p:sp>
          <p:nvSpPr>
            <p:cNvPr id="6" name="Freeform: Shape 5"/>
            <p:cNvSpPr/>
            <p:nvPr/>
          </p:nvSpPr>
          <p:spPr>
            <a:xfrm>
              <a:off x="6025369" y="1888777"/>
              <a:ext cx="1816381" cy="1816381"/>
            </a:xfrm>
            <a:custGeom>
              <a:avLst/>
              <a:gdLst>
                <a:gd name="connsiteX0" fmla="*/ 0 w 1816381"/>
                <a:gd name="connsiteY0" fmla="*/ 908191 h 1816381"/>
                <a:gd name="connsiteX1" fmla="*/ 908191 w 1816381"/>
                <a:gd name="connsiteY1" fmla="*/ 0 h 1816381"/>
                <a:gd name="connsiteX2" fmla="*/ 1816382 w 1816381"/>
                <a:gd name="connsiteY2" fmla="*/ 908191 h 1816381"/>
                <a:gd name="connsiteX3" fmla="*/ 908191 w 1816381"/>
                <a:gd name="connsiteY3" fmla="*/ 1816382 h 1816381"/>
                <a:gd name="connsiteX4" fmla="*/ 0 w 1816381"/>
                <a:gd name="connsiteY4" fmla="*/ 908191 h 1816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6381" h="1816381">
                  <a:moveTo>
                    <a:pt x="0" y="908191"/>
                  </a:moveTo>
                  <a:cubicBezTo>
                    <a:pt x="0" y="406611"/>
                    <a:pt x="406611" y="0"/>
                    <a:pt x="908191" y="0"/>
                  </a:cubicBezTo>
                  <a:cubicBezTo>
                    <a:pt x="1409771" y="0"/>
                    <a:pt x="1816382" y="406611"/>
                    <a:pt x="1816382" y="908191"/>
                  </a:cubicBezTo>
                  <a:cubicBezTo>
                    <a:pt x="1816382" y="1409771"/>
                    <a:pt x="1409771" y="1816382"/>
                    <a:pt x="908191" y="1816382"/>
                  </a:cubicBezTo>
                  <a:cubicBezTo>
                    <a:pt x="406611" y="1816382"/>
                    <a:pt x="0" y="1409771"/>
                    <a:pt x="0" y="9081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0613" tIns="320613" rIns="320613" bIns="320613" numCol="1" spcCol="1270" anchor="ctr" anchorCtr="0">
              <a:noAutofit/>
            </a:bodyPr>
            <a:lstStyle/>
            <a:p>
              <a:pPr marL="0" marR="0" lvl="0" indent="0" algn="ctr" defTabSz="19113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pic>
          <p:nvPicPr>
            <p:cNvPr id="1047" name="Picture 104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82261" y="2166600"/>
              <a:ext cx="1239219" cy="1233373"/>
            </a:xfrm>
            <a:prstGeom prst="rect">
              <a:avLst/>
            </a:prstGeom>
          </p:spPr>
        </p:pic>
      </p:grpSp>
      <p:grpSp>
        <p:nvGrpSpPr>
          <p:cNvPr id="1077" name="Group 1076"/>
          <p:cNvGrpSpPr/>
          <p:nvPr/>
        </p:nvGrpSpPr>
        <p:grpSpPr>
          <a:xfrm>
            <a:off x="5206078" y="1164202"/>
            <a:ext cx="3675421" cy="3593721"/>
            <a:chOff x="5206078" y="1164202"/>
            <a:chExt cx="3675421" cy="3593721"/>
          </a:xfrm>
        </p:grpSpPr>
        <p:sp>
          <p:nvSpPr>
            <p:cNvPr id="34" name="Block Arc 33"/>
            <p:cNvSpPr/>
            <p:nvPr/>
          </p:nvSpPr>
          <p:spPr>
            <a:xfrm rot="10800000">
              <a:off x="5295874" y="1164202"/>
              <a:ext cx="3585625" cy="3593721"/>
            </a:xfrm>
            <a:prstGeom prst="blockArc">
              <a:avLst>
                <a:gd name="adj1" fmla="val 16509444"/>
                <a:gd name="adj2" fmla="val 5088054"/>
                <a:gd name="adj3" fmla="val 5240"/>
              </a:avLst>
            </a:prstGeom>
            <a:solidFill>
              <a:schemeClr val="bg1">
                <a:lumMod val="95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989414"/>
                <a:satOff val="-5690"/>
                <a:lumOff val="-4511"/>
                <a:alphaOff val="0"/>
              </a:schemeClr>
            </a:fillRef>
            <a:effectRef idx="2">
              <a:schemeClr val="accent4">
                <a:hueOff val="-989414"/>
                <a:satOff val="-5690"/>
                <a:lumOff val="-4511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8" name="Freeform: Shape 37"/>
            <p:cNvSpPr/>
            <p:nvPr/>
          </p:nvSpPr>
          <p:spPr>
            <a:xfrm>
              <a:off x="5907534" y="1241535"/>
              <a:ext cx="1275991" cy="922528"/>
            </a:xfrm>
            <a:custGeom>
              <a:avLst/>
              <a:gdLst>
                <a:gd name="connsiteX0" fmla="*/ 0 w 1275991"/>
                <a:gd name="connsiteY0" fmla="*/ 0 h 922528"/>
                <a:gd name="connsiteX1" fmla="*/ 1275991 w 1275991"/>
                <a:gd name="connsiteY1" fmla="*/ 0 h 922528"/>
                <a:gd name="connsiteX2" fmla="*/ 1275991 w 1275991"/>
                <a:gd name="connsiteY2" fmla="*/ 922528 h 922528"/>
                <a:gd name="connsiteX3" fmla="*/ 0 w 1275991"/>
                <a:gd name="connsiteY3" fmla="*/ 922528 h 922528"/>
                <a:gd name="connsiteX4" fmla="*/ 0 w 1275991"/>
                <a:gd name="connsiteY4" fmla="*/ 0 h 922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5991" h="922528">
                  <a:moveTo>
                    <a:pt x="0" y="0"/>
                  </a:moveTo>
                  <a:lnTo>
                    <a:pt x="1275991" y="0"/>
                  </a:lnTo>
                  <a:lnTo>
                    <a:pt x="1275991" y="922528"/>
                  </a:lnTo>
                  <a:lnTo>
                    <a:pt x="0" y="92252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l" defTabSz="1866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1" name="Freeform: Shape 40"/>
            <p:cNvSpPr/>
            <p:nvPr/>
          </p:nvSpPr>
          <p:spPr>
            <a:xfrm>
              <a:off x="5907534" y="2545267"/>
              <a:ext cx="1275991" cy="922528"/>
            </a:xfrm>
            <a:custGeom>
              <a:avLst/>
              <a:gdLst>
                <a:gd name="connsiteX0" fmla="*/ 0 w 1275991"/>
                <a:gd name="connsiteY0" fmla="*/ 0 h 922528"/>
                <a:gd name="connsiteX1" fmla="*/ 1275991 w 1275991"/>
                <a:gd name="connsiteY1" fmla="*/ 0 h 922528"/>
                <a:gd name="connsiteX2" fmla="*/ 1275991 w 1275991"/>
                <a:gd name="connsiteY2" fmla="*/ 922528 h 922528"/>
                <a:gd name="connsiteX3" fmla="*/ 0 w 1275991"/>
                <a:gd name="connsiteY3" fmla="*/ 922528 h 922528"/>
                <a:gd name="connsiteX4" fmla="*/ 0 w 1275991"/>
                <a:gd name="connsiteY4" fmla="*/ 0 h 922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5991" h="922528">
                  <a:moveTo>
                    <a:pt x="0" y="0"/>
                  </a:moveTo>
                  <a:lnTo>
                    <a:pt x="1275991" y="0"/>
                  </a:lnTo>
                  <a:lnTo>
                    <a:pt x="1275991" y="922528"/>
                  </a:lnTo>
                  <a:lnTo>
                    <a:pt x="0" y="92252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l" defTabSz="1866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3" name="Freeform: Shape 42"/>
            <p:cNvSpPr/>
            <p:nvPr/>
          </p:nvSpPr>
          <p:spPr>
            <a:xfrm>
              <a:off x="5206078" y="3467795"/>
              <a:ext cx="1275991" cy="922528"/>
            </a:xfrm>
            <a:custGeom>
              <a:avLst/>
              <a:gdLst>
                <a:gd name="connsiteX0" fmla="*/ 0 w 1275991"/>
                <a:gd name="connsiteY0" fmla="*/ 0 h 922528"/>
                <a:gd name="connsiteX1" fmla="*/ 1275991 w 1275991"/>
                <a:gd name="connsiteY1" fmla="*/ 0 h 922528"/>
                <a:gd name="connsiteX2" fmla="*/ 1275991 w 1275991"/>
                <a:gd name="connsiteY2" fmla="*/ 922528 h 922528"/>
                <a:gd name="connsiteX3" fmla="*/ 0 w 1275991"/>
                <a:gd name="connsiteY3" fmla="*/ 922528 h 922528"/>
                <a:gd name="connsiteX4" fmla="*/ 0 w 1275991"/>
                <a:gd name="connsiteY4" fmla="*/ 0 h 922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5991" h="922528">
                  <a:moveTo>
                    <a:pt x="0" y="0"/>
                  </a:moveTo>
                  <a:lnTo>
                    <a:pt x="1275991" y="0"/>
                  </a:lnTo>
                  <a:lnTo>
                    <a:pt x="1275991" y="922528"/>
                  </a:lnTo>
                  <a:lnTo>
                    <a:pt x="0" y="92252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7470" tIns="77470" rIns="77470" bIns="77470" numCol="1" spcCol="1270" anchor="ctr" anchorCtr="0">
              <a:noAutofit/>
            </a:bodyPr>
            <a:lstStyle/>
            <a:p>
              <a:pPr marL="0" marR="0" lvl="0" indent="0" algn="l" defTabSz="2711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pic>
        <p:nvPicPr>
          <p:cNvPr id="1070" name="Picture 106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7758" y="1220719"/>
            <a:ext cx="914400" cy="914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073" name="Group 1072"/>
          <p:cNvGrpSpPr/>
          <p:nvPr/>
        </p:nvGrpSpPr>
        <p:grpSpPr>
          <a:xfrm>
            <a:off x="4951237" y="2404452"/>
            <a:ext cx="914400" cy="914400"/>
            <a:chOff x="4951237" y="2404452"/>
            <a:chExt cx="914400" cy="914400"/>
          </a:xfrm>
        </p:grpSpPr>
        <p:pic>
          <p:nvPicPr>
            <p:cNvPr id="1061" name="Picture 106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51237" y="2404452"/>
              <a:ext cx="914400" cy="9144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44" name="Picture 2" descr="http://www.radbiomed.com/uploads/POP%20MEDICAL%20LOGO%20-%20PORTFOLIO.png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3F3F3"/>
                </a:clrFrom>
                <a:clrTo>
                  <a:srgbClr val="F3F3F3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3434" y="3076912"/>
              <a:ext cx="465854" cy="18268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59" name="Picture 105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3803" y="3662055"/>
            <a:ext cx="914400" cy="914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078" name="Group 1077"/>
          <p:cNvGrpSpPr/>
          <p:nvPr/>
        </p:nvGrpSpPr>
        <p:grpSpPr>
          <a:xfrm>
            <a:off x="360975" y="1095255"/>
            <a:ext cx="3879672" cy="3605326"/>
            <a:chOff x="360975" y="1095255"/>
            <a:chExt cx="3879672" cy="3605326"/>
          </a:xfrm>
        </p:grpSpPr>
        <p:sp>
          <p:nvSpPr>
            <p:cNvPr id="84" name="Block Arc 83"/>
            <p:cNvSpPr/>
            <p:nvPr/>
          </p:nvSpPr>
          <p:spPr>
            <a:xfrm>
              <a:off x="360975" y="1187112"/>
              <a:ext cx="3585625" cy="3513469"/>
            </a:xfrm>
            <a:prstGeom prst="blockArc">
              <a:avLst>
                <a:gd name="adj1" fmla="val 16509444"/>
                <a:gd name="adj2" fmla="val 5088054"/>
                <a:gd name="adj3" fmla="val 5240"/>
              </a:avLst>
            </a:prstGeom>
            <a:solidFill>
              <a:schemeClr val="bg1">
                <a:lumMod val="95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989414"/>
                <a:satOff val="-5690"/>
                <a:lumOff val="-4511"/>
                <a:alphaOff val="0"/>
              </a:schemeClr>
            </a:fillRef>
            <a:effectRef idx="2">
              <a:schemeClr val="accent4">
                <a:hueOff val="-989414"/>
                <a:satOff val="-5690"/>
                <a:lumOff val="-4511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8698" y="1095255"/>
              <a:ext cx="18421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Non-surgical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 </a:t>
              </a: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760942" y="1787780"/>
              <a:ext cx="2377440" cy="2377441"/>
              <a:chOff x="5796661" y="1989902"/>
              <a:chExt cx="1809073" cy="1885416"/>
            </a:xfrm>
          </p:grpSpPr>
          <p:sp>
            <p:nvSpPr>
              <p:cNvPr id="27" name="Freeform: Shape 26"/>
              <p:cNvSpPr/>
              <p:nvPr/>
            </p:nvSpPr>
            <p:spPr>
              <a:xfrm>
                <a:off x="5796661" y="1989902"/>
                <a:ext cx="1809073" cy="1885416"/>
              </a:xfrm>
              <a:custGeom>
                <a:avLst/>
                <a:gdLst>
                  <a:gd name="connsiteX0" fmla="*/ 0 w 1816381"/>
                  <a:gd name="connsiteY0" fmla="*/ 908191 h 1816381"/>
                  <a:gd name="connsiteX1" fmla="*/ 908191 w 1816381"/>
                  <a:gd name="connsiteY1" fmla="*/ 0 h 1816381"/>
                  <a:gd name="connsiteX2" fmla="*/ 1816382 w 1816381"/>
                  <a:gd name="connsiteY2" fmla="*/ 908191 h 1816381"/>
                  <a:gd name="connsiteX3" fmla="*/ 908191 w 1816381"/>
                  <a:gd name="connsiteY3" fmla="*/ 1816382 h 1816381"/>
                  <a:gd name="connsiteX4" fmla="*/ 0 w 1816381"/>
                  <a:gd name="connsiteY4" fmla="*/ 908191 h 1816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6381" h="1816381">
                    <a:moveTo>
                      <a:pt x="0" y="908191"/>
                    </a:moveTo>
                    <a:cubicBezTo>
                      <a:pt x="0" y="406611"/>
                      <a:pt x="406611" y="0"/>
                      <a:pt x="908191" y="0"/>
                    </a:cubicBezTo>
                    <a:cubicBezTo>
                      <a:pt x="1409771" y="0"/>
                      <a:pt x="1816382" y="406611"/>
                      <a:pt x="1816382" y="908191"/>
                    </a:cubicBezTo>
                    <a:cubicBezTo>
                      <a:pt x="1816382" y="1409771"/>
                      <a:pt x="1409771" y="1816382"/>
                      <a:pt x="908191" y="1816382"/>
                    </a:cubicBezTo>
                    <a:cubicBezTo>
                      <a:pt x="406611" y="1816382"/>
                      <a:pt x="0" y="1409771"/>
                      <a:pt x="0" y="90819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20613" tIns="320613" rIns="320613" bIns="320613" numCol="1" spcCol="1270" anchor="ctr" anchorCtr="0">
                <a:noAutofit/>
              </a:bodyPr>
              <a:lstStyle/>
              <a:p>
                <a:pPr marL="0" marR="0" lvl="0" indent="0" algn="ctr" defTabSz="19113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  <p:pic>
            <p:nvPicPr>
              <p:cNvPr id="1038" name="Picture 14" descr="Related image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15096" y="2360345"/>
                <a:ext cx="1084907" cy="10849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0" name="Straight Connector 9"/>
              <p:cNvCxnSpPr>
                <a:cxnSpLocks/>
              </p:cNvCxnSpPr>
              <p:nvPr/>
            </p:nvCxnSpPr>
            <p:spPr>
              <a:xfrm>
                <a:off x="6101097" y="2318677"/>
                <a:ext cx="1229690" cy="1168243"/>
              </a:xfrm>
              <a:prstGeom prst="line">
                <a:avLst/>
              </a:prstGeom>
              <a:ln w="98425">
                <a:solidFill>
                  <a:srgbClr val="92224D">
                    <a:alpha val="75000"/>
                  </a:srgbClr>
                </a:solidFill>
              </a:ln>
              <a:effectLst>
                <a:glow>
                  <a:schemeClr val="accent1"/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60" name="Picture 105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326247" y="3118113"/>
              <a:ext cx="914400" cy="9144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080" name="Picture 107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92690" y="3665204"/>
            <a:ext cx="518205" cy="365792"/>
          </a:xfrm>
          <a:prstGeom prst="rect">
            <a:avLst/>
          </a:prstGeom>
        </p:spPr>
      </p:pic>
      <p:pic>
        <p:nvPicPr>
          <p:cNvPr id="1082" name="Picture 108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72403" y="4315790"/>
            <a:ext cx="457200" cy="12366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06193" y="1968807"/>
            <a:ext cx="822960" cy="75437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4" name="Group 13"/>
          <p:cNvGrpSpPr/>
          <p:nvPr/>
        </p:nvGrpSpPr>
        <p:grpSpPr>
          <a:xfrm>
            <a:off x="261257" y="4499663"/>
            <a:ext cx="1483049" cy="344967"/>
            <a:chOff x="3468189" y="4449101"/>
            <a:chExt cx="1483049" cy="344967"/>
          </a:xfrm>
        </p:grpSpPr>
        <p:sp>
          <p:nvSpPr>
            <p:cNvPr id="9" name="Rectangle 8"/>
            <p:cNvSpPr/>
            <p:nvPr/>
          </p:nvSpPr>
          <p:spPr>
            <a:xfrm>
              <a:off x="3781697" y="4449102"/>
              <a:ext cx="129198" cy="1294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3781697" y="4650377"/>
              <a:ext cx="137160" cy="1371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0" name="Title 1"/>
            <p:cNvSpPr txBox="1">
              <a:spLocks/>
            </p:cNvSpPr>
            <p:nvPr/>
          </p:nvSpPr>
          <p:spPr>
            <a:xfrm>
              <a:off x="3476472" y="4449101"/>
              <a:ext cx="1474766" cy="135517"/>
            </a:xfrm>
            <a:prstGeom prst="rect">
              <a:avLst/>
            </a:prstGeom>
            <a:noFill/>
          </p:spPr>
          <p:txBody>
            <a:bodyPr vert="horz" lIns="548640" tIns="45720" rIns="91440" bIns="45720" rtlCol="0" anchor="ctr">
              <a:noAutofit/>
            </a:bodyPr>
            <a:lstStyle>
              <a:lvl1pPr marL="0" indent="0"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400" kern="1200" cap="none" baseline="0">
                  <a:solidFill>
                    <a:srgbClr val="B81050"/>
                  </a:solidFill>
                  <a:effectLst/>
                  <a:latin typeface="Century Gothic" panose="020B0502020202020204" pitchFamily="34" charset="0"/>
                  <a:ea typeface="+mj-ea"/>
                  <a:cs typeface="+mj-cs"/>
                </a:defRPr>
              </a:lvl1pPr>
            </a:lstStyle>
            <a:p>
              <a:r>
                <a:rPr lang="en-US" sz="1100" dirty="0">
                  <a:solidFill>
                    <a:schemeClr val="tx1"/>
                  </a:solidFill>
                </a:rPr>
                <a:t>Supportive</a:t>
              </a:r>
            </a:p>
          </p:txBody>
        </p:sp>
        <p:sp>
          <p:nvSpPr>
            <p:cNvPr id="42" name="Title 1"/>
            <p:cNvSpPr txBox="1">
              <a:spLocks/>
            </p:cNvSpPr>
            <p:nvPr/>
          </p:nvSpPr>
          <p:spPr>
            <a:xfrm>
              <a:off x="3468189" y="4658551"/>
              <a:ext cx="1474766" cy="135517"/>
            </a:xfrm>
            <a:prstGeom prst="rect">
              <a:avLst/>
            </a:prstGeom>
            <a:noFill/>
          </p:spPr>
          <p:txBody>
            <a:bodyPr vert="horz" lIns="548640" tIns="45720" rIns="91440" bIns="45720" rtlCol="0" anchor="ctr">
              <a:noAutofit/>
            </a:bodyPr>
            <a:lstStyle>
              <a:lvl1pPr marL="0" indent="0"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400" kern="1200" cap="none" baseline="0">
                  <a:solidFill>
                    <a:srgbClr val="B81050"/>
                  </a:solidFill>
                  <a:effectLst/>
                  <a:latin typeface="Century Gothic" panose="020B0502020202020204" pitchFamily="34" charset="0"/>
                  <a:ea typeface="+mj-ea"/>
                  <a:cs typeface="+mj-cs"/>
                </a:defRPr>
              </a:lvl1pPr>
            </a:lstStyle>
            <a:p>
              <a:r>
                <a:rPr lang="en-US" sz="1100" dirty="0">
                  <a:solidFill>
                    <a:schemeClr val="tx1"/>
                  </a:solidFill>
                </a:rPr>
                <a:t>Repair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8090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822907-8A9D-4F6B-98F6-913902AD56B5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370683" y="1103642"/>
            <a:ext cx="7985665" cy="3252944"/>
            <a:chOff x="362343" y="970298"/>
            <a:chExt cx="7985665" cy="3252944"/>
          </a:xfrm>
        </p:grpSpPr>
        <p:sp>
          <p:nvSpPr>
            <p:cNvPr id="19" name="Rectangle 18"/>
            <p:cNvSpPr/>
            <p:nvPr/>
          </p:nvSpPr>
          <p:spPr>
            <a:xfrm>
              <a:off x="4820308" y="1489268"/>
              <a:ext cx="3527700" cy="2733974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0"/>
                    <a:lumOff val="10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glow>
                <a:schemeClr val="bg1">
                  <a:alpha val="4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-40000"/>
              </a:schemeClr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636453" y="1489268"/>
              <a:ext cx="3527700" cy="2733974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0"/>
                    <a:lumOff val="10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glow>
                <a:schemeClr val="bg1">
                  <a:alpha val="4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-40000"/>
              </a:schemeClr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</p:sp>
        <p:sp>
          <p:nvSpPr>
            <p:cNvPr id="22" name="Freeform: Shape 21"/>
            <p:cNvSpPr/>
            <p:nvPr/>
          </p:nvSpPr>
          <p:spPr>
            <a:xfrm>
              <a:off x="370683" y="970298"/>
              <a:ext cx="3520477" cy="476183"/>
            </a:xfrm>
            <a:custGeom>
              <a:avLst/>
              <a:gdLst>
                <a:gd name="connsiteX0" fmla="*/ 0 w 2347907"/>
                <a:gd name="connsiteY0" fmla="*/ 0 h 248508"/>
                <a:gd name="connsiteX1" fmla="*/ 2347907 w 2347907"/>
                <a:gd name="connsiteY1" fmla="*/ 0 h 248508"/>
                <a:gd name="connsiteX2" fmla="*/ 2347907 w 2347907"/>
                <a:gd name="connsiteY2" fmla="*/ 248508 h 248508"/>
                <a:gd name="connsiteX3" fmla="*/ 0 w 2347907"/>
                <a:gd name="connsiteY3" fmla="*/ 248508 h 248508"/>
                <a:gd name="connsiteX4" fmla="*/ 0 w 2347907"/>
                <a:gd name="connsiteY4" fmla="*/ 0 h 248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7907" h="248508">
                  <a:moveTo>
                    <a:pt x="0" y="0"/>
                  </a:moveTo>
                  <a:lnTo>
                    <a:pt x="2347907" y="0"/>
                  </a:lnTo>
                  <a:lnTo>
                    <a:pt x="2347907" y="248508"/>
                  </a:lnTo>
                  <a:lnTo>
                    <a:pt x="0" y="248508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spcFirstLastPara="0" vert="horz" wrap="square" lIns="91440" tIns="0" rIns="91440" bIns="0" numCol="1" spcCol="1270" anchor="b" anchorCtr="0">
              <a:noAutofit/>
            </a:bodyPr>
            <a:lstStyle/>
            <a:p>
              <a:pPr marL="0" marR="0" lvl="0" indent="0" algn="l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RA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62343" y="1103642"/>
              <a:ext cx="3526560" cy="2895520"/>
            </a:xfrm>
            <a:prstGeom prst="rect">
              <a:avLst/>
            </a:prstGeom>
            <a:noFill/>
            <a:ln w="6350" cap="flat" cmpd="sng" algn="ctr">
              <a:solidFill>
                <a:srgbClr val="A5A5A5">
                  <a:shade val="60000"/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</p:sp>
        <p:sp>
          <p:nvSpPr>
            <p:cNvPr id="26" name="Rectangle 25"/>
            <p:cNvSpPr/>
            <p:nvPr/>
          </p:nvSpPr>
          <p:spPr>
            <a:xfrm>
              <a:off x="4540114" y="1103642"/>
              <a:ext cx="3526560" cy="2895520"/>
            </a:xfrm>
            <a:prstGeom prst="rect">
              <a:avLst/>
            </a:prstGeom>
            <a:noFill/>
            <a:ln w="6350" cap="flat" cmpd="sng" algn="ctr">
              <a:solidFill>
                <a:srgbClr val="A5A5A5">
                  <a:shade val="60000"/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</p:sp>
        <p:sp>
          <p:nvSpPr>
            <p:cNvPr id="13" name="Freeform: Shape 12"/>
            <p:cNvSpPr/>
            <p:nvPr/>
          </p:nvSpPr>
          <p:spPr>
            <a:xfrm>
              <a:off x="4553332" y="980427"/>
              <a:ext cx="3520477" cy="476183"/>
            </a:xfrm>
            <a:custGeom>
              <a:avLst/>
              <a:gdLst>
                <a:gd name="connsiteX0" fmla="*/ 0 w 2347907"/>
                <a:gd name="connsiteY0" fmla="*/ 0 h 248508"/>
                <a:gd name="connsiteX1" fmla="*/ 2347907 w 2347907"/>
                <a:gd name="connsiteY1" fmla="*/ 0 h 248508"/>
                <a:gd name="connsiteX2" fmla="*/ 2347907 w 2347907"/>
                <a:gd name="connsiteY2" fmla="*/ 248508 h 248508"/>
                <a:gd name="connsiteX3" fmla="*/ 0 w 2347907"/>
                <a:gd name="connsiteY3" fmla="*/ 248508 h 248508"/>
                <a:gd name="connsiteX4" fmla="*/ 0 w 2347907"/>
                <a:gd name="connsiteY4" fmla="*/ 0 h 248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7907" h="248508">
                  <a:moveTo>
                    <a:pt x="0" y="0"/>
                  </a:moveTo>
                  <a:lnTo>
                    <a:pt x="2347907" y="0"/>
                  </a:lnTo>
                  <a:lnTo>
                    <a:pt x="2347907" y="248508"/>
                  </a:lnTo>
                  <a:lnTo>
                    <a:pt x="0" y="248508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spcFirstLastPara="0" vert="horz" wrap="square" lIns="91440" tIns="0" rIns="91440" bIns="0" numCol="1" spcCol="1270" anchor="b" anchorCtr="0">
              <a:noAutofit/>
            </a:bodyPr>
            <a:lstStyle/>
            <a:p>
              <a:pPr marL="0" marR="0" lvl="0" indent="0" algn="l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Reimbursement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97256" y="1659704"/>
              <a:ext cx="3201525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FDA: 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510K Class II. </a:t>
              </a:r>
            </a:p>
            <a:p>
              <a:pPr marL="285750" marR="0" lvl="0" indent="-1158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Similar predicate devices</a:t>
              </a:r>
            </a:p>
            <a:p>
              <a:pPr marL="285750" marR="0" lvl="0" indent="-1158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Unlikely to require clinical study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CE: 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Class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IIb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820308" y="1657322"/>
              <a:ext cx="3317369" cy="21852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Code 57282 description: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Colpopexy, vaginal; extra-peritoneal approach (sacrospinous, iliococcugeus)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  <a:p>
              <a:pPr marL="285750" marR="0" lvl="0" indent="-1158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Hospital outpatient allowed amount - $5,864</a:t>
              </a:r>
            </a:p>
            <a:p>
              <a:pPr marL="285750" marR="0" lvl="0" indent="-1158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Code for office-based procedure will need to be developed.</a:t>
              </a:r>
            </a:p>
          </p:txBody>
        </p:sp>
      </p:grp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-177711" y="391342"/>
            <a:ext cx="6987653" cy="485571"/>
          </a:xfrm>
        </p:spPr>
        <p:txBody>
          <a:bodyPr/>
          <a:lstStyle/>
          <a:p>
            <a:r>
              <a:rPr lang="en-US" dirty="0"/>
              <a:t>Regulatory and reimbursement </a:t>
            </a:r>
          </a:p>
        </p:txBody>
      </p:sp>
    </p:spTree>
    <p:extLst>
      <p:ext uri="{BB962C8B-B14F-4D97-AF65-F5344CB8AC3E}">
        <p14:creationId xmlns:p14="http://schemas.microsoft.com/office/powerpoint/2010/main" val="2302555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4353" y="179456"/>
            <a:ext cx="6987653" cy="721882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C2146F"/>
                </a:solidFill>
              </a:rPr>
              <a:t>Market dynamics </a:t>
            </a:r>
            <a:br>
              <a:rPr lang="en-US" dirty="0">
                <a:solidFill>
                  <a:srgbClr val="C2146F"/>
                </a:solidFill>
              </a:rPr>
            </a:br>
            <a:r>
              <a:rPr lang="en-US" sz="1600" dirty="0">
                <a:solidFill>
                  <a:srgbClr val="C2146F"/>
                </a:solidFill>
              </a:rPr>
              <a:t>Women’s health 2010-2017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822907-8A9D-4F6B-98F6-913902AD56B5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488633D-D3E3-4FDD-821C-EC7C82FCF8B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01501" y="973182"/>
          <a:ext cx="8167732" cy="3503885"/>
        </p:xfrm>
        <a:graphic>
          <a:graphicData uri="http://schemas.openxmlformats.org/drawingml/2006/table">
            <a:tbl>
              <a:tblPr firstRow="1" firstCol="1" lastRow="1">
                <a:tableStyleId>{F2DE63D5-997A-4646-A377-4702673A728D}</a:tableStyleId>
              </a:tblPr>
              <a:tblGrid>
                <a:gridCol w="1487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7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1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1300">
                  <a:extLst>
                    <a:ext uri="{9D8B030D-6E8A-4147-A177-3AD203B41FA5}">
                      <a16:colId xmlns:a16="http://schemas.microsoft.com/office/drawing/2014/main" val="1347215658"/>
                    </a:ext>
                  </a:extLst>
                </a:gridCol>
                <a:gridCol w="15808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8418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200" b="1" dirty="0">
                          <a:solidFill>
                            <a:srgbClr val="C2146F"/>
                          </a:solidFill>
                          <a:latin typeface="Century Gothic" panose="020B0502020202020204" pitchFamily="34" charset="0"/>
                        </a:rPr>
                        <a:t>Announced  </a:t>
                      </a:r>
                      <a:endParaRPr lang="en-US" sz="1200" b="1" dirty="0">
                        <a:solidFill>
                          <a:srgbClr val="C2146F"/>
                        </a:solidFill>
                        <a:latin typeface="Century Gothic" panose="020B0502020202020204" pitchFamily="34" charset="0"/>
                        <a:ea typeface="Arial" charset="0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dirty="0">
                          <a:solidFill>
                            <a:srgbClr val="C2146F"/>
                          </a:solidFill>
                          <a:latin typeface="Century Gothic" panose="020B0502020202020204" pitchFamily="34" charset="0"/>
                        </a:rPr>
                        <a:t>Target </a:t>
                      </a:r>
                      <a:endParaRPr lang="en-US" sz="1200" b="1" dirty="0">
                        <a:solidFill>
                          <a:srgbClr val="C2146F"/>
                        </a:solidFill>
                        <a:latin typeface="Century Gothic" panose="020B0502020202020204" pitchFamily="34" charset="0"/>
                        <a:ea typeface="Arial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dirty="0">
                          <a:solidFill>
                            <a:srgbClr val="C2146F"/>
                          </a:solidFill>
                          <a:latin typeface="Century Gothic" panose="020B0502020202020204" pitchFamily="34" charset="0"/>
                        </a:rPr>
                        <a:t>Buyer </a:t>
                      </a:r>
                      <a:endParaRPr lang="en-US" sz="1200" b="1" dirty="0">
                        <a:solidFill>
                          <a:srgbClr val="C2146F"/>
                        </a:solidFill>
                        <a:latin typeface="Century Gothic" panose="020B0502020202020204" pitchFamily="34" charset="0"/>
                        <a:ea typeface="Arial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dirty="0">
                          <a:solidFill>
                            <a:srgbClr val="C2146F"/>
                          </a:solidFill>
                          <a:latin typeface="Century Gothic" panose="020B0502020202020204" pitchFamily="34" charset="0"/>
                          <a:ea typeface="Arial" charset="0"/>
                          <a:cs typeface="+mn-cs"/>
                        </a:rPr>
                        <a:t>Product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dirty="0">
                          <a:solidFill>
                            <a:srgbClr val="C2146F"/>
                          </a:solidFill>
                          <a:latin typeface="Century Gothic" panose="020B0502020202020204" pitchFamily="34" charset="0"/>
                        </a:rPr>
                        <a:t>Total value  </a:t>
                      </a:r>
                      <a:endParaRPr lang="en-US" sz="1200" b="1" dirty="0">
                        <a:solidFill>
                          <a:srgbClr val="C2146F"/>
                        </a:solidFill>
                        <a:latin typeface="Century Gothic" panose="020B0502020202020204" pitchFamily="34" charset="0"/>
                        <a:ea typeface="Arial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890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" charset="0"/>
                          <a:cs typeface="+mn-cs"/>
                        </a:rPr>
                        <a:t>May 2016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779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r>
                        <a:rPr lang="en-US" sz="1200" kern="1200" dirty="0">
                          <a:latin typeface="Century Gothic" panose="020B0502020202020204" pitchFamily="34" charset="0"/>
                        </a:rPr>
                        <a:t>S&amp;N-Gynecology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" charset="0"/>
                          <a:cs typeface="+mn-cs"/>
                        </a:rPr>
                        <a:t>Medtronic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Hysteroscopic </a:t>
                      </a:r>
                      <a:br>
                        <a:rPr lang="en-US" sz="12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</a:b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tissue removal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Arial" charset="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" charset="0"/>
                          <a:cs typeface="+mn-cs"/>
                        </a:rPr>
                        <a:t>$350M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191969"/>
                  </a:ext>
                </a:extLst>
              </a:tr>
              <a:tr h="418921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" charset="0"/>
                          <a:cs typeface="+mn-cs"/>
                        </a:rPr>
                        <a:t>August 2014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" charset="0"/>
                          <a:cs typeface="+mn-cs"/>
                        </a:rPr>
                        <a:t>Endosee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Arial" charset="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" charset="0"/>
                          <a:cs typeface="+mn-cs"/>
                        </a:rPr>
                        <a:t>Cooper Surgical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" charset="0"/>
                          <a:cs typeface="+mn-cs"/>
                        </a:rPr>
                        <a:t>Hysteroscopy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" charset="0"/>
                          <a:cs typeface="+mn-cs"/>
                        </a:rPr>
                        <a:t>$44M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60344286"/>
                  </a:ext>
                </a:extLst>
              </a:tr>
              <a:tr h="572972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" charset="0"/>
                          <a:cs typeface="+mn-cs"/>
                        </a:rPr>
                        <a:t>June 2014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" charset="0"/>
                          <a:cs typeface="+mn-cs"/>
                        </a:rPr>
                        <a:t>Iogyn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Arial" charset="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" charset="0"/>
                          <a:cs typeface="+mn-cs"/>
                        </a:rPr>
                        <a:t>Boston Scientific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Hysteroscopic </a:t>
                      </a:r>
                      <a:br>
                        <a:rPr lang="en-US" sz="12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</a:b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tissue removal 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Arial" charset="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" charset="0"/>
                          <a:cs typeface="+mn-cs"/>
                        </a:rPr>
                        <a:t>$90.3M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639939"/>
                  </a:ext>
                </a:extLst>
              </a:tr>
              <a:tr h="418921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" charset="0"/>
                          <a:cs typeface="+mn-cs"/>
                        </a:rPr>
                        <a:t>April 2013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" charset="0"/>
                          <a:cs typeface="+mn-cs"/>
                        </a:rPr>
                        <a:t>Conceptus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" charset="0"/>
                          <a:cs typeface="+mn-cs"/>
                        </a:rPr>
                        <a:t>Bayer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" charset="0"/>
                          <a:cs typeface="+mn-cs"/>
                        </a:rPr>
                        <a:t>Birth control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" charset="0"/>
                          <a:cs typeface="+mn-cs"/>
                        </a:rPr>
                        <a:t>$1B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8921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" charset="0"/>
                          <a:cs typeface="+mn-cs"/>
                        </a:rPr>
                        <a:t>January 2013 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" charset="0"/>
                          <a:cs typeface="+mn-cs"/>
                        </a:rPr>
                        <a:t>Verinata Health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" charset="0"/>
                          <a:cs typeface="+mn-cs"/>
                        </a:rPr>
                        <a:t>Illumina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Prenatal test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Arial" charset="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" charset="0"/>
                          <a:cs typeface="+mn-cs"/>
                        </a:rPr>
                        <a:t>$450M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8921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" charset="0"/>
                          <a:cs typeface="+mn-cs"/>
                        </a:rPr>
                        <a:t>January 2011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" charset="0"/>
                          <a:cs typeface="+mn-cs"/>
                        </a:rPr>
                        <a:t>Interlace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" charset="0"/>
                          <a:cs typeface="+mn-cs"/>
                        </a:rPr>
                        <a:t>Hologic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" charset="0"/>
                          <a:cs typeface="+mn-cs"/>
                        </a:rPr>
                        <a:t>Intrauterine fibroid removal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" charset="0"/>
                          <a:cs typeface="+mn-cs"/>
                        </a:rPr>
                        <a:t>$125M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2019618"/>
                  </a:ext>
                </a:extLst>
              </a:tr>
              <a:tr h="418921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" charset="0"/>
                          <a:cs typeface="+mn-cs"/>
                        </a:rPr>
                        <a:t>May 2010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" charset="0"/>
                          <a:cs typeface="+mn-cs"/>
                        </a:rPr>
                        <a:t>SenoRx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Arial" charset="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" charset="0"/>
                          <a:cs typeface="+mn-cs"/>
                        </a:rPr>
                        <a:t>CR Bard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" charset="0"/>
                          <a:cs typeface="+mn-cs"/>
                        </a:rPr>
                        <a:t>Breast biopsy systems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" charset="0"/>
                          <a:cs typeface="+mn-cs"/>
                        </a:rPr>
                        <a:t>$193M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941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43189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24831" y="227383"/>
            <a:ext cx="8801193" cy="485571"/>
          </a:xfrm>
        </p:spPr>
        <p:txBody>
          <a:bodyPr/>
          <a:lstStyle/>
          <a:p>
            <a:r>
              <a:rPr lang="en-US" sz="2400" dirty="0">
                <a:solidFill>
                  <a:srgbClr val="C2146F"/>
                </a:solidFill>
              </a:rPr>
              <a:t>Designed to meet all stakeholders needs </a:t>
            </a:r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61093" y="4838099"/>
            <a:ext cx="457200" cy="273844"/>
          </a:xfrm>
        </p:spPr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8" name="Freeform 88"/>
          <p:cNvSpPr/>
          <p:nvPr/>
        </p:nvSpPr>
        <p:spPr>
          <a:xfrm>
            <a:off x="0" y="1186361"/>
            <a:ext cx="9144000" cy="812800"/>
          </a:xfrm>
          <a:custGeom>
            <a:avLst/>
            <a:gdLst>
              <a:gd name="connsiteX0" fmla="*/ 0 w 5740863"/>
              <a:gd name="connsiteY0" fmla="*/ 0 h 812800"/>
              <a:gd name="connsiteX1" fmla="*/ 5740863 w 5740863"/>
              <a:gd name="connsiteY1" fmla="*/ 0 h 812800"/>
              <a:gd name="connsiteX2" fmla="*/ 5740863 w 5740863"/>
              <a:gd name="connsiteY2" fmla="*/ 812800 h 812800"/>
              <a:gd name="connsiteX3" fmla="*/ 0 w 5740863"/>
              <a:gd name="connsiteY3" fmla="*/ 812800 h 812800"/>
              <a:gd name="connsiteX4" fmla="*/ 0 w 574086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40863" h="812800">
                <a:moveTo>
                  <a:pt x="0" y="0"/>
                </a:moveTo>
                <a:lnTo>
                  <a:pt x="5740863" y="0"/>
                </a:lnTo>
                <a:lnTo>
                  <a:pt x="574086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100000">
                <a:schemeClr val="bg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  <a:effectLst>
            <a:glow>
              <a:schemeClr val="bg1">
                <a:alpha val="40000"/>
              </a:schemeClr>
            </a:glo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-4000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-40000"/>
            </a:schemeClr>
          </a:effectRef>
          <a:fontRef idx="minor">
            <a:schemeClr val="lt1"/>
          </a:fontRef>
        </p:style>
        <p:txBody>
          <a:bodyPr spcFirstLastPara="0" vert="horz" wrap="square" lIns="645160" tIns="22860" rIns="22860" bIns="22860" numCol="1" spcCol="1270" anchor="ctr" anchorCtr="0">
            <a:noAutofit/>
          </a:bodyPr>
          <a:lstStyle/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900" dirty="0"/>
          </a:p>
        </p:txBody>
      </p:sp>
      <p:sp>
        <p:nvSpPr>
          <p:cNvPr id="39" name="Block Arc 38"/>
          <p:cNvSpPr/>
          <p:nvPr/>
        </p:nvSpPr>
        <p:spPr>
          <a:xfrm>
            <a:off x="-3437265" y="75554"/>
            <a:ext cx="5472816" cy="5472816"/>
          </a:xfrm>
          <a:prstGeom prst="blockArc">
            <a:avLst>
              <a:gd name="adj1" fmla="val 18900000"/>
              <a:gd name="adj2" fmla="val 2700000"/>
              <a:gd name="adj3" fmla="val 395"/>
            </a:avLst>
          </a:prstGeom>
          <a:ln w="57150">
            <a:solidFill>
              <a:schemeClr val="bg1">
                <a:lumMod val="65000"/>
                <a:alpha val="55000"/>
              </a:schemeClr>
            </a:solidFill>
          </a:ln>
        </p:spPr>
        <p:style>
          <a:lnRef idx="2">
            <a:schemeClr val="accent1">
              <a:tint val="9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tint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0" name="Oval 39"/>
          <p:cNvSpPr/>
          <p:nvPr/>
        </p:nvSpPr>
        <p:spPr>
          <a:xfrm>
            <a:off x="1214051" y="1084761"/>
            <a:ext cx="1015999" cy="1015999"/>
          </a:xfrm>
          <a:prstGeom prst="ellipse">
            <a:avLst/>
          </a:prstGeom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1" name="Freeform 90"/>
          <p:cNvSpPr/>
          <p:nvPr/>
        </p:nvSpPr>
        <p:spPr>
          <a:xfrm>
            <a:off x="1" y="2405560"/>
            <a:ext cx="9144000" cy="812800"/>
          </a:xfrm>
          <a:custGeom>
            <a:avLst/>
            <a:gdLst>
              <a:gd name="connsiteX0" fmla="*/ 0 w 5423288"/>
              <a:gd name="connsiteY0" fmla="*/ 0 h 812800"/>
              <a:gd name="connsiteX1" fmla="*/ 5423288 w 5423288"/>
              <a:gd name="connsiteY1" fmla="*/ 0 h 812800"/>
              <a:gd name="connsiteX2" fmla="*/ 5423288 w 5423288"/>
              <a:gd name="connsiteY2" fmla="*/ 812800 h 812800"/>
              <a:gd name="connsiteX3" fmla="*/ 0 w 5423288"/>
              <a:gd name="connsiteY3" fmla="*/ 812800 h 812800"/>
              <a:gd name="connsiteX4" fmla="*/ 0 w 5423288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3288" h="812800">
                <a:moveTo>
                  <a:pt x="0" y="0"/>
                </a:moveTo>
                <a:lnTo>
                  <a:pt x="5423288" y="0"/>
                </a:lnTo>
                <a:lnTo>
                  <a:pt x="5423288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bg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  <a:effectLst>
            <a:glow>
              <a:schemeClr val="bg1">
                <a:alpha val="40000"/>
              </a:schemeClr>
            </a:glo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-4000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-40000"/>
            </a:schemeClr>
          </a:effectRef>
          <a:fontRef idx="minor">
            <a:schemeClr val="lt1"/>
          </a:fontRef>
        </p:style>
        <p:txBody>
          <a:bodyPr spcFirstLastPara="0" vert="horz" wrap="square" lIns="645160" tIns="22860" rIns="22860" bIns="22860" numCol="1" spcCol="1270" anchor="ctr" anchorCtr="0">
            <a:noAutofit/>
          </a:bodyPr>
          <a:lstStyle/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900" dirty="0"/>
          </a:p>
        </p:txBody>
      </p:sp>
      <p:sp>
        <p:nvSpPr>
          <p:cNvPr id="42" name="Oval 41"/>
          <p:cNvSpPr/>
          <p:nvPr/>
        </p:nvSpPr>
        <p:spPr>
          <a:xfrm>
            <a:off x="1509503" y="2303960"/>
            <a:ext cx="1015999" cy="1015999"/>
          </a:xfrm>
          <a:prstGeom prst="ellipse">
            <a:avLst/>
          </a:prstGeom>
        </p:spPr>
        <p:style>
          <a:lnRef idx="2">
            <a:schemeClr val="accent1">
              <a:alpha val="90000"/>
              <a:hueOff val="0"/>
              <a:satOff val="0"/>
              <a:lumOff val="0"/>
              <a:alphaOff val="-2000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4" name="Freeform 92"/>
          <p:cNvSpPr/>
          <p:nvPr/>
        </p:nvSpPr>
        <p:spPr>
          <a:xfrm>
            <a:off x="0" y="3624761"/>
            <a:ext cx="9143999" cy="812800"/>
          </a:xfrm>
          <a:custGeom>
            <a:avLst/>
            <a:gdLst>
              <a:gd name="connsiteX0" fmla="*/ 0 w 5732595"/>
              <a:gd name="connsiteY0" fmla="*/ 0 h 812800"/>
              <a:gd name="connsiteX1" fmla="*/ 5732595 w 5732595"/>
              <a:gd name="connsiteY1" fmla="*/ 0 h 812800"/>
              <a:gd name="connsiteX2" fmla="*/ 5732595 w 5732595"/>
              <a:gd name="connsiteY2" fmla="*/ 812800 h 812800"/>
              <a:gd name="connsiteX3" fmla="*/ 0 w 5732595"/>
              <a:gd name="connsiteY3" fmla="*/ 812800 h 812800"/>
              <a:gd name="connsiteX4" fmla="*/ 0 w 5732595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2595" h="812800">
                <a:moveTo>
                  <a:pt x="0" y="0"/>
                </a:moveTo>
                <a:lnTo>
                  <a:pt x="5732595" y="0"/>
                </a:lnTo>
                <a:lnTo>
                  <a:pt x="5732595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bg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  <a:effectLst>
            <a:glow>
              <a:schemeClr val="bg1">
                <a:alpha val="40000"/>
              </a:schemeClr>
            </a:glo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-4000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-40000"/>
            </a:schemeClr>
          </a:effectRef>
          <a:fontRef idx="minor">
            <a:schemeClr val="lt1"/>
          </a:fontRef>
        </p:style>
        <p:txBody>
          <a:bodyPr spcFirstLastPara="0" vert="horz" wrap="square" lIns="645160" tIns="22860" rIns="22860" bIns="22860" numCol="1" spcCol="1270" anchor="ctr" anchorCtr="0">
            <a:noAutofit/>
          </a:bodyPr>
          <a:lstStyle/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900" dirty="0"/>
          </a:p>
        </p:txBody>
      </p:sp>
      <p:sp>
        <p:nvSpPr>
          <p:cNvPr id="45" name="Oval 44"/>
          <p:cNvSpPr/>
          <p:nvPr/>
        </p:nvSpPr>
        <p:spPr>
          <a:xfrm>
            <a:off x="1214051" y="3523161"/>
            <a:ext cx="1015999" cy="1015999"/>
          </a:xfrm>
          <a:prstGeom prst="ellipse">
            <a:avLst/>
          </a:prstGeom>
        </p:spPr>
        <p:style>
          <a:lnRef idx="2">
            <a:schemeClr val="accent1">
              <a:alpha val="90000"/>
              <a:hueOff val="0"/>
              <a:satOff val="0"/>
              <a:lumOff val="0"/>
              <a:alphaOff val="-4000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8" name="Oval 47"/>
          <p:cNvSpPr>
            <a:spLocks noChangeAspect="1"/>
          </p:cNvSpPr>
          <p:nvPr/>
        </p:nvSpPr>
        <p:spPr>
          <a:xfrm>
            <a:off x="1161152" y="1021148"/>
            <a:ext cx="1188720" cy="1188720"/>
          </a:xfrm>
          <a:prstGeom prst="ellipse">
            <a:avLst/>
          </a:prstGeom>
          <a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9000" r="-39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9" name="Oval 48"/>
          <p:cNvSpPr>
            <a:spLocks noChangeAspect="1"/>
          </p:cNvSpPr>
          <p:nvPr/>
        </p:nvSpPr>
        <p:spPr>
          <a:xfrm>
            <a:off x="1161152" y="3473955"/>
            <a:ext cx="1188720" cy="1188898"/>
          </a:xfrm>
          <a:prstGeom prst="ellipse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9000" r="-39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2" name="Group 51"/>
          <p:cNvGrpSpPr/>
          <p:nvPr/>
        </p:nvGrpSpPr>
        <p:grpSpPr>
          <a:xfrm>
            <a:off x="2820433" y="1272079"/>
            <a:ext cx="2943709" cy="641350"/>
            <a:chOff x="2705770" y="1279153"/>
            <a:chExt cx="2380590" cy="641350"/>
          </a:xfrm>
        </p:grpSpPr>
        <p:sp>
          <p:nvSpPr>
            <p:cNvPr id="53" name="Rectangle 52"/>
            <p:cNvSpPr/>
            <p:nvPr/>
          </p:nvSpPr>
          <p:spPr>
            <a:xfrm>
              <a:off x="2708271" y="1279153"/>
              <a:ext cx="237808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1600" b="1" dirty="0">
                  <a:solidFill>
                    <a:srgbClr val="C2146F"/>
                  </a:solidFill>
                  <a:latin typeface="Century Gothic" panose="020B0502020202020204" pitchFamily="34" charset="0"/>
                  <a:ea typeface="+mj-ea"/>
                  <a:cs typeface="+mj-cs"/>
                </a:rPr>
                <a:t>safe &amp; quick  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705770" y="1581949"/>
              <a:ext cx="228921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1600" dirty="0">
                  <a:latin typeface="Century Gothic" panose="020B0502020202020204" pitchFamily="34" charset="0"/>
                </a:rPr>
                <a:t>a new repair alternative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2601636" y="2498559"/>
            <a:ext cx="3583625" cy="635520"/>
            <a:chOff x="2486975" y="2524683"/>
            <a:chExt cx="3583625" cy="635520"/>
          </a:xfrm>
        </p:grpSpPr>
        <p:sp>
          <p:nvSpPr>
            <p:cNvPr id="56" name="Rectangle 55"/>
            <p:cNvSpPr/>
            <p:nvPr/>
          </p:nvSpPr>
          <p:spPr>
            <a:xfrm>
              <a:off x="2751680" y="2524683"/>
              <a:ext cx="207711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solidFill>
                    <a:srgbClr val="C2146F"/>
                  </a:solidFill>
                  <a:latin typeface="Century Gothic" panose="020B0502020202020204" pitchFamily="34" charset="0"/>
                  <a:ea typeface="+mj-ea"/>
                  <a:cs typeface="+mj-cs"/>
                </a:rPr>
                <a:t>easy to perform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486975" y="2821649"/>
              <a:ext cx="358362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indent="266700"/>
              <a:r>
                <a:rPr lang="en-US" sz="1600" dirty="0">
                  <a:latin typeface="Century Gothic" panose="020B0502020202020204" pitchFamily="34" charset="0"/>
                </a:rPr>
                <a:t>untapped patient population 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850609" y="3720352"/>
            <a:ext cx="2800536" cy="608230"/>
            <a:chOff x="2723248" y="3759538"/>
            <a:chExt cx="2309850" cy="608230"/>
          </a:xfrm>
        </p:grpSpPr>
        <p:sp>
          <p:nvSpPr>
            <p:cNvPr id="61" name="Rectangle 60"/>
            <p:cNvSpPr/>
            <p:nvPr/>
          </p:nvSpPr>
          <p:spPr>
            <a:xfrm>
              <a:off x="2723248" y="4029214"/>
              <a:ext cx="153689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1600" dirty="0">
                  <a:latin typeface="Century Gothic" panose="020B0502020202020204" pitchFamily="34" charset="0"/>
                </a:rPr>
                <a:t>more patients 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2723248" y="3759538"/>
              <a:ext cx="230985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1600" b="1" dirty="0">
                  <a:solidFill>
                    <a:srgbClr val="C2146F"/>
                  </a:solidFill>
                  <a:latin typeface="Century Gothic" panose="020B0502020202020204" pitchFamily="34" charset="0"/>
                  <a:ea typeface="+mj-ea"/>
                  <a:cs typeface="+mj-cs"/>
                </a:rPr>
                <a:t>lower costs </a:t>
              </a:r>
            </a:p>
          </p:txBody>
        </p:sp>
      </p:grpSp>
      <p:pic>
        <p:nvPicPr>
          <p:cNvPr id="65" name="Picture 6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14" y="2256460"/>
            <a:ext cx="1152000" cy="1152000"/>
          </a:xfrm>
          <a:prstGeom prst="ellipse">
            <a:avLst/>
          </a:prstGeom>
          <a:blipFill rotWithShape="1"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9000" r="-39000"/>
            </a:stretch>
          </a:blipFill>
          <a:ln w="25400">
            <a:solidFill>
              <a:schemeClr val="bg1"/>
            </a:solidFill>
          </a:ln>
        </p:spPr>
      </p:pic>
      <p:grpSp>
        <p:nvGrpSpPr>
          <p:cNvPr id="14" name="Group 13"/>
          <p:cNvGrpSpPr/>
          <p:nvPr/>
        </p:nvGrpSpPr>
        <p:grpSpPr>
          <a:xfrm>
            <a:off x="6423017" y="1603104"/>
            <a:ext cx="1188720" cy="1062334"/>
            <a:chOff x="6430583" y="1583729"/>
            <a:chExt cx="1188720" cy="1062334"/>
          </a:xfrm>
        </p:grpSpPr>
        <p:pic>
          <p:nvPicPr>
            <p:cNvPr id="26" name="Picture 21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7962" y="1583729"/>
              <a:ext cx="1062335" cy="106233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1" name="Straight Connector 30"/>
            <p:cNvCxnSpPr/>
            <p:nvPr/>
          </p:nvCxnSpPr>
          <p:spPr>
            <a:xfrm>
              <a:off x="6430583" y="1621955"/>
              <a:ext cx="1188720" cy="913728"/>
            </a:xfrm>
            <a:prstGeom prst="line">
              <a:avLst/>
            </a:prstGeom>
            <a:ln w="98425">
              <a:solidFill>
                <a:srgbClr val="92224D">
                  <a:alpha val="51000"/>
                </a:srgbClr>
              </a:solidFill>
            </a:ln>
            <a:effectLst>
              <a:glow>
                <a:schemeClr val="accent1"/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6423017" y="2971035"/>
            <a:ext cx="1188720" cy="1005840"/>
            <a:chOff x="6423017" y="3160311"/>
            <a:chExt cx="1188720" cy="1005840"/>
          </a:xfrm>
        </p:grpSpPr>
        <p:grpSp>
          <p:nvGrpSpPr>
            <p:cNvPr id="8" name="Group 7"/>
            <p:cNvGrpSpPr/>
            <p:nvPr/>
          </p:nvGrpSpPr>
          <p:grpSpPr>
            <a:xfrm>
              <a:off x="6486209" y="3160311"/>
              <a:ext cx="1005840" cy="1005840"/>
              <a:chOff x="6971247" y="2967720"/>
              <a:chExt cx="1280160" cy="1299232"/>
            </a:xfrm>
          </p:grpSpPr>
          <p:pic>
            <p:nvPicPr>
              <p:cNvPr id="23" name="Picture 25"/>
              <p:cNvPicPr preferRelativeResize="0">
                <a:picLocks noChangeAspect="1" noChangeArrowheads="1"/>
              </p:cNvPicPr>
              <p:nvPr/>
            </p:nvPicPr>
            <p:blipFill>
              <a:blip r:embed="rId9" cstate="email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saturation sat="0"/>
                        </a14:imgEffect>
                        <a14:imgEffect>
                          <a14:brightnessContrast bright="2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71247" y="2967720"/>
                <a:ext cx="1280160" cy="128016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Oval 6"/>
              <p:cNvSpPr/>
              <p:nvPr/>
            </p:nvSpPr>
            <p:spPr>
              <a:xfrm>
                <a:off x="6981880" y="2985632"/>
                <a:ext cx="1269527" cy="1281320"/>
              </a:xfrm>
              <a:prstGeom prst="ellipse">
                <a:avLst/>
              </a:prstGeom>
              <a:noFill/>
              <a:ln w="82550">
                <a:solidFill>
                  <a:srgbClr val="9B9B9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3" name="Straight Connector 32"/>
            <p:cNvCxnSpPr/>
            <p:nvPr/>
          </p:nvCxnSpPr>
          <p:spPr>
            <a:xfrm>
              <a:off x="6423017" y="3206031"/>
              <a:ext cx="1188720" cy="914400"/>
            </a:xfrm>
            <a:prstGeom prst="line">
              <a:avLst/>
            </a:prstGeom>
            <a:ln w="98425">
              <a:solidFill>
                <a:srgbClr val="92224D">
                  <a:alpha val="9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936280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756887" y="2187890"/>
            <a:ext cx="4514113" cy="1156926"/>
            <a:chOff x="1448798" y="2203135"/>
            <a:chExt cx="4514113" cy="1156926"/>
          </a:xfrm>
        </p:grpSpPr>
        <p:sp>
          <p:nvSpPr>
            <p:cNvPr id="4" name="Content Placeholder 2"/>
            <p:cNvSpPr txBox="1">
              <a:spLocks/>
            </p:cNvSpPr>
            <p:nvPr/>
          </p:nvSpPr>
          <p:spPr>
            <a:xfrm>
              <a:off x="2355570" y="2203135"/>
              <a:ext cx="3607341" cy="115692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F05A28"/>
                </a:buClr>
                <a:buNone/>
              </a:pPr>
              <a:r>
                <a:rPr lang="en-US" sz="1400" b="1" dirty="0">
                  <a:latin typeface="Century Gothic" panose="020B0502020202020204" pitchFamily="34" charset="0"/>
                  <a:cs typeface="Arial" charset="0"/>
                  <a:sym typeface="Arial" charset="0"/>
                </a:rPr>
                <a:t>Roger Goldberg, M.D., MPH</a:t>
              </a:r>
              <a:br>
                <a:rPr lang="en-US" sz="1400" dirty="0">
                  <a:latin typeface="Century Gothic" panose="020B0502020202020204" pitchFamily="34" charset="0"/>
                  <a:cs typeface="Arial" charset="0"/>
                  <a:sym typeface="Arial" charset="0"/>
                </a:rPr>
              </a:br>
              <a:r>
                <a:rPr lang="en-US" sz="1400" dirty="0">
                  <a:latin typeface="Century Gothic" panose="020B0502020202020204" pitchFamily="34" charset="0"/>
                  <a:ea typeface="ヒラギノ角ゴ ProN W3" charset="0"/>
                  <a:cs typeface="Arial" charset="0"/>
                  <a:sym typeface="Arial" charset="0"/>
                </a:rPr>
                <a:t>Founder, medical advisor, director  </a:t>
              </a:r>
              <a:br>
                <a:rPr lang="en-US" sz="1600" dirty="0">
                  <a:latin typeface="Century Gothic" panose="020B0502020202020204" pitchFamily="34" charset="0"/>
                  <a:ea typeface="ヒラギノ角ゴ ProN W3" charset="0"/>
                  <a:cs typeface="ヒラギノ角ゴ ProN W3" charset="0"/>
                  <a:sym typeface="Arial" charset="0"/>
                </a:rPr>
              </a:br>
              <a:r>
                <a:rPr lang="en-US" sz="1000" dirty="0">
                  <a:latin typeface="Century Gothic" panose="020B0502020202020204" pitchFamily="34" charset="0"/>
                  <a:cs typeface="Arial" charset="0"/>
                  <a:sym typeface="Arial" charset="0"/>
                </a:rPr>
                <a:t>Clinical Associate Professor. Director, Division of Urogynecology. The University of Chicago Pritzker School of Medicine.</a:t>
              </a:r>
            </a:p>
          </p:txBody>
        </p:sp>
        <p:pic>
          <p:nvPicPr>
            <p:cNvPr id="28679" name="Picture 7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8798" y="2248432"/>
              <a:ext cx="786382" cy="11016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559454" y="2222714"/>
            <a:ext cx="4266546" cy="1250735"/>
            <a:chOff x="1442104" y="3625331"/>
            <a:chExt cx="4266546" cy="1250735"/>
          </a:xfrm>
        </p:grpSpPr>
        <p:sp>
          <p:nvSpPr>
            <p:cNvPr id="21" name="Content Placeholder 2"/>
            <p:cNvSpPr txBox="1">
              <a:spLocks/>
            </p:cNvSpPr>
            <p:nvPr/>
          </p:nvSpPr>
          <p:spPr>
            <a:xfrm>
              <a:off x="2346045" y="3636843"/>
              <a:ext cx="3362605" cy="123922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F05A28"/>
                </a:buClr>
                <a:buNone/>
              </a:pPr>
              <a:r>
                <a:rPr lang="en-US" sz="1400" b="1" dirty="0">
                  <a:latin typeface="Century Gothic" panose="020B0502020202020204" pitchFamily="34" charset="0"/>
                  <a:cs typeface="Arial" charset="0"/>
                  <a:sym typeface="Arial" charset="0"/>
                </a:rPr>
                <a:t>Douglas Scherr, M.D. </a:t>
              </a:r>
              <a:br>
                <a:rPr lang="en-US" sz="1400" dirty="0">
                  <a:latin typeface="Century Gothic" panose="020B0502020202020204" pitchFamily="34" charset="0"/>
                  <a:cs typeface="Arial" charset="0"/>
                  <a:sym typeface="Arial" charset="0"/>
                </a:rPr>
              </a:br>
              <a:r>
                <a:rPr lang="en-US" sz="1400" dirty="0">
                  <a:latin typeface="Century Gothic" panose="020B0502020202020204" pitchFamily="34" charset="0"/>
                  <a:ea typeface="ヒラギノ角ゴ ProN W3" charset="0"/>
                  <a:cs typeface="Arial" charset="0"/>
                  <a:sym typeface="Arial" charset="0"/>
                </a:rPr>
                <a:t>Founder, medical advisor, director </a:t>
              </a:r>
              <a:br>
                <a:rPr lang="en-US" sz="1800" dirty="0">
                  <a:latin typeface="Century Gothic" panose="020B0502020202020204" pitchFamily="34" charset="0"/>
                  <a:ea typeface="ヒラギノ角ゴ ProN W3" charset="0"/>
                  <a:cs typeface="ヒラギノ角ゴ ProN W3" charset="0"/>
                  <a:sym typeface="Arial" charset="0"/>
                </a:rPr>
              </a:br>
              <a:r>
                <a:rPr lang="en-US" sz="1000" dirty="0">
                  <a:solidFill>
                    <a:prstClr val="black"/>
                  </a:solidFill>
                  <a:latin typeface="Century Gothic" panose="020B0502020202020204" pitchFamily="34" charset="0"/>
                  <a:cs typeface="Arial" charset="0"/>
                  <a:sym typeface="Arial" charset="0"/>
                </a:rPr>
                <a:t>Professor of Urology. Clinical Director, Urologic Oncology, Weill Medical College of Cornell University.</a:t>
              </a:r>
            </a:p>
          </p:txBody>
        </p:sp>
        <p:pic>
          <p:nvPicPr>
            <p:cNvPr id="28680" name="Picture 8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609"/>
            <a:stretch/>
          </p:blipFill>
          <p:spPr bwMode="auto">
            <a:xfrm>
              <a:off x="1442104" y="3625331"/>
              <a:ext cx="774379" cy="11016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561192" y="814960"/>
            <a:ext cx="4285130" cy="1169215"/>
            <a:chOff x="1448537" y="797223"/>
            <a:chExt cx="4285130" cy="1169215"/>
          </a:xfrm>
        </p:grpSpPr>
        <p:sp>
          <p:nvSpPr>
            <p:cNvPr id="30" name="Content Placeholder 2"/>
            <p:cNvSpPr txBox="1">
              <a:spLocks/>
            </p:cNvSpPr>
            <p:nvPr/>
          </p:nvSpPr>
          <p:spPr>
            <a:xfrm>
              <a:off x="2326452" y="797223"/>
              <a:ext cx="3407215" cy="1168538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F05A28"/>
                </a:buClr>
                <a:buNone/>
              </a:pPr>
              <a:r>
                <a:rPr lang="en-US" sz="1400" b="1" dirty="0">
                  <a:latin typeface="Century Gothic" panose="020B0502020202020204" pitchFamily="34" charset="0"/>
                  <a:cs typeface="Arial" charset="0"/>
                  <a:sym typeface="Arial" charset="0"/>
                </a:rPr>
                <a:t>Edit Goldberg, DMD, MBA</a:t>
              </a:r>
              <a:br>
                <a:rPr lang="en-US" sz="1400" dirty="0">
                  <a:latin typeface="Century Gothic" panose="020B0502020202020204" pitchFamily="34" charset="0"/>
                  <a:cs typeface="Arial" charset="0"/>
                  <a:sym typeface="Arial" charset="0"/>
                </a:rPr>
              </a:br>
              <a:r>
                <a:rPr lang="en-US" sz="1400" dirty="0">
                  <a:latin typeface="Century Gothic" panose="020B0502020202020204" pitchFamily="34" charset="0"/>
                  <a:ea typeface="ヒラギノ角ゴ ProN W3" charset="0"/>
                  <a:cs typeface="Arial" charset="0"/>
                  <a:sym typeface="Arial" charset="0"/>
                </a:rPr>
                <a:t>CEO</a:t>
              </a:r>
              <a:br>
                <a:rPr lang="en-US" sz="1600" dirty="0">
                  <a:latin typeface="Century Gothic" panose="020B0502020202020204" pitchFamily="34" charset="0"/>
                  <a:ea typeface="ヒラギノ角ゴ ProN W3" charset="0"/>
                  <a:cs typeface="ヒラギノ角ゴ ProN W3" charset="0"/>
                  <a:sym typeface="Arial" charset="0"/>
                </a:rPr>
              </a:br>
              <a:r>
                <a:rPr lang="en-US" sz="1000" dirty="0">
                  <a:latin typeface="Century Gothic" panose="020B0502020202020204" pitchFamily="34" charset="0"/>
                  <a:sym typeface="Arial" charset="0"/>
                </a:rPr>
                <a:t>O</a:t>
              </a:r>
              <a:r>
                <a:rPr lang="en-US" sz="1000" dirty="0">
                  <a:latin typeface="Century Gothic" panose="020B0502020202020204" pitchFamily="34" charset="0"/>
                </a:rPr>
                <a:t>ver 15 years of medical device industry experience in senior development, strategic and business development positions. </a:t>
              </a:r>
              <a:endParaRPr lang="en-US" sz="1000" dirty="0">
                <a:latin typeface="Century Gothic" panose="020B0502020202020204" pitchFamily="34" charset="0"/>
                <a:cs typeface="Arial" charset="0"/>
                <a:sym typeface="Arial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2" r="11708"/>
            <a:stretch/>
          </p:blipFill>
          <p:spPr>
            <a:xfrm>
              <a:off x="1448537" y="866631"/>
              <a:ext cx="800291" cy="109980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824" y="206516"/>
            <a:ext cx="6987653" cy="485571"/>
          </a:xfrm>
        </p:spPr>
        <p:txBody>
          <a:bodyPr/>
          <a:lstStyle/>
          <a:p>
            <a:r>
              <a:rPr lang="en-US" dirty="0">
                <a:solidFill>
                  <a:srgbClr val="C2146F"/>
                </a:solidFill>
              </a:rPr>
              <a:t>Management and BOD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/>
                </a:solidFill>
                <a:latin typeface="Century Gothic" panose="020B0502020202020204" pitchFamily="34" charset="0"/>
              </a:rPr>
              <a:pPr/>
              <a:t>19</a:t>
            </a:fld>
            <a:endParaRPr lang="en-US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756888" y="3434234"/>
            <a:ext cx="3981611" cy="1209850"/>
            <a:chOff x="347365" y="2033134"/>
            <a:chExt cx="3981611" cy="1209850"/>
          </a:xfrm>
        </p:grpSpPr>
        <p:sp>
          <p:nvSpPr>
            <p:cNvPr id="13" name="Freeform 12"/>
            <p:cNvSpPr/>
            <p:nvPr/>
          </p:nvSpPr>
          <p:spPr>
            <a:xfrm>
              <a:off x="1307412" y="2033134"/>
              <a:ext cx="3021564" cy="1205600"/>
            </a:xfrm>
            <a:custGeom>
              <a:avLst/>
              <a:gdLst>
                <a:gd name="connsiteX0" fmla="*/ 0 w 2437804"/>
                <a:gd name="connsiteY0" fmla="*/ 154801 h 1548005"/>
                <a:gd name="connsiteX1" fmla="*/ 154801 w 2437804"/>
                <a:gd name="connsiteY1" fmla="*/ 0 h 1548005"/>
                <a:gd name="connsiteX2" fmla="*/ 2283004 w 2437804"/>
                <a:gd name="connsiteY2" fmla="*/ 0 h 1548005"/>
                <a:gd name="connsiteX3" fmla="*/ 2437805 w 2437804"/>
                <a:gd name="connsiteY3" fmla="*/ 154801 h 1548005"/>
                <a:gd name="connsiteX4" fmla="*/ 2437804 w 2437804"/>
                <a:gd name="connsiteY4" fmla="*/ 1393205 h 1548005"/>
                <a:gd name="connsiteX5" fmla="*/ 2283003 w 2437804"/>
                <a:gd name="connsiteY5" fmla="*/ 1548006 h 1548005"/>
                <a:gd name="connsiteX6" fmla="*/ 154801 w 2437804"/>
                <a:gd name="connsiteY6" fmla="*/ 1548005 h 1548005"/>
                <a:gd name="connsiteX7" fmla="*/ 0 w 2437804"/>
                <a:gd name="connsiteY7" fmla="*/ 1393204 h 1548005"/>
                <a:gd name="connsiteX8" fmla="*/ 0 w 2437804"/>
                <a:gd name="connsiteY8" fmla="*/ 154801 h 1548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37804" h="1548005">
                  <a:moveTo>
                    <a:pt x="0" y="154801"/>
                  </a:moveTo>
                  <a:cubicBezTo>
                    <a:pt x="0" y="69307"/>
                    <a:pt x="69307" y="0"/>
                    <a:pt x="154801" y="0"/>
                  </a:cubicBezTo>
                  <a:lnTo>
                    <a:pt x="2283004" y="0"/>
                  </a:lnTo>
                  <a:cubicBezTo>
                    <a:pt x="2368498" y="0"/>
                    <a:pt x="2437805" y="69307"/>
                    <a:pt x="2437805" y="154801"/>
                  </a:cubicBezTo>
                  <a:cubicBezTo>
                    <a:pt x="2437805" y="567602"/>
                    <a:pt x="2437804" y="980404"/>
                    <a:pt x="2437804" y="1393205"/>
                  </a:cubicBezTo>
                  <a:cubicBezTo>
                    <a:pt x="2437804" y="1478699"/>
                    <a:pt x="2368497" y="1548006"/>
                    <a:pt x="2283003" y="1548006"/>
                  </a:cubicBezTo>
                  <a:lnTo>
                    <a:pt x="154801" y="1548005"/>
                  </a:lnTo>
                  <a:cubicBezTo>
                    <a:pt x="69307" y="1548005"/>
                    <a:pt x="0" y="1478698"/>
                    <a:pt x="0" y="1393204"/>
                  </a:cubicBezTo>
                  <a:lnTo>
                    <a:pt x="0" y="154801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060" tIns="91060" rIns="91060" bIns="91060" numCol="1" spcCol="1270" anchor="ctr" anchorCtr="0">
              <a:noAutofit/>
            </a:bodyPr>
            <a:lstStyle/>
            <a:p>
              <a:pPr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dirty="0">
                  <a:solidFill>
                    <a:prstClr val="black"/>
                  </a:solidFill>
                  <a:latin typeface="Century Gothic" panose="020B0502020202020204" pitchFamily="34" charset="0"/>
                  <a:cs typeface="Arial" charset="0"/>
                </a:rPr>
                <a:t>Todd Dollinger </a:t>
              </a:r>
            </a:p>
            <a:p>
              <a:pPr defTabSz="533400">
                <a:spcBef>
                  <a:spcPct val="0"/>
                </a:spcBef>
              </a:pPr>
              <a:r>
                <a:rPr lang="en-US" sz="1400" dirty="0">
                  <a:solidFill>
                    <a:prstClr val="black"/>
                  </a:solidFill>
                  <a:latin typeface="Century Gothic" panose="020B0502020202020204" pitchFamily="34" charset="0"/>
                  <a:cs typeface="Arial" charset="0"/>
                </a:rPr>
                <a:t>Director </a:t>
              </a:r>
            </a:p>
            <a:p>
              <a:pPr marL="0" lvl="2">
                <a:spcAft>
                  <a:spcPts val="600"/>
                </a:spcAft>
                <a:buClr>
                  <a:srgbClr val="F05A28"/>
                </a:buClr>
              </a:pPr>
              <a:r>
                <a:rPr lang="en-US" sz="1000" dirty="0">
                  <a:solidFill>
                    <a:prstClr val="black"/>
                  </a:solidFill>
                  <a:latin typeface="Century Gothic" panose="020B0502020202020204" pitchFamily="34" charset="0"/>
                  <a:cs typeface="Arial" charset="0"/>
                </a:rPr>
                <a:t>Chairman and CEO, The Trendlines Group</a:t>
              </a:r>
              <a:br>
                <a:rPr lang="en-US" sz="1000" dirty="0">
                  <a:solidFill>
                    <a:prstClr val="black"/>
                  </a:solidFill>
                  <a:latin typeface="Century Gothic" panose="020B0502020202020204" pitchFamily="34" charset="0"/>
                  <a:cs typeface="Arial" charset="0"/>
                </a:rPr>
              </a:br>
              <a:r>
                <a:rPr lang="en-US" sz="1000" dirty="0">
                  <a:solidFill>
                    <a:prstClr val="black"/>
                  </a:solidFill>
                  <a:latin typeface="Century Gothic" panose="020B0502020202020204" pitchFamily="34" charset="0"/>
                  <a:cs typeface="Arial" charset="0"/>
                </a:rPr>
                <a:t>Chairman, Trendlines Medical</a:t>
              </a:r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64" r="14429" b="16687"/>
            <a:stretch/>
          </p:blipFill>
          <p:spPr bwMode="auto">
            <a:xfrm>
              <a:off x="347365" y="2126984"/>
              <a:ext cx="812595" cy="1116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526105" y="3473449"/>
            <a:ext cx="4293364" cy="1200150"/>
            <a:chOff x="526105" y="3473449"/>
            <a:chExt cx="4293364" cy="1200150"/>
          </a:xfrm>
        </p:grpSpPr>
        <p:sp>
          <p:nvSpPr>
            <p:cNvPr id="16" name="Freeform 15"/>
            <p:cNvSpPr/>
            <p:nvPr/>
          </p:nvSpPr>
          <p:spPr>
            <a:xfrm>
              <a:off x="1442470" y="3473449"/>
              <a:ext cx="3376999" cy="1200150"/>
            </a:xfrm>
            <a:custGeom>
              <a:avLst/>
              <a:gdLst>
                <a:gd name="connsiteX0" fmla="*/ 0 w 2437804"/>
                <a:gd name="connsiteY0" fmla="*/ 154801 h 1548005"/>
                <a:gd name="connsiteX1" fmla="*/ 154801 w 2437804"/>
                <a:gd name="connsiteY1" fmla="*/ 0 h 1548005"/>
                <a:gd name="connsiteX2" fmla="*/ 2283004 w 2437804"/>
                <a:gd name="connsiteY2" fmla="*/ 0 h 1548005"/>
                <a:gd name="connsiteX3" fmla="*/ 2437805 w 2437804"/>
                <a:gd name="connsiteY3" fmla="*/ 154801 h 1548005"/>
                <a:gd name="connsiteX4" fmla="*/ 2437804 w 2437804"/>
                <a:gd name="connsiteY4" fmla="*/ 1393205 h 1548005"/>
                <a:gd name="connsiteX5" fmla="*/ 2283003 w 2437804"/>
                <a:gd name="connsiteY5" fmla="*/ 1548006 h 1548005"/>
                <a:gd name="connsiteX6" fmla="*/ 154801 w 2437804"/>
                <a:gd name="connsiteY6" fmla="*/ 1548005 h 1548005"/>
                <a:gd name="connsiteX7" fmla="*/ 0 w 2437804"/>
                <a:gd name="connsiteY7" fmla="*/ 1393204 h 1548005"/>
                <a:gd name="connsiteX8" fmla="*/ 0 w 2437804"/>
                <a:gd name="connsiteY8" fmla="*/ 154801 h 1548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37804" h="1548005">
                  <a:moveTo>
                    <a:pt x="0" y="154801"/>
                  </a:moveTo>
                  <a:cubicBezTo>
                    <a:pt x="0" y="69307"/>
                    <a:pt x="69307" y="0"/>
                    <a:pt x="154801" y="0"/>
                  </a:cubicBezTo>
                  <a:lnTo>
                    <a:pt x="2283004" y="0"/>
                  </a:lnTo>
                  <a:cubicBezTo>
                    <a:pt x="2368498" y="0"/>
                    <a:pt x="2437805" y="69307"/>
                    <a:pt x="2437805" y="154801"/>
                  </a:cubicBezTo>
                  <a:cubicBezTo>
                    <a:pt x="2437805" y="567602"/>
                    <a:pt x="2437804" y="980404"/>
                    <a:pt x="2437804" y="1393205"/>
                  </a:cubicBezTo>
                  <a:cubicBezTo>
                    <a:pt x="2437804" y="1478699"/>
                    <a:pt x="2368497" y="1548006"/>
                    <a:pt x="2283003" y="1548006"/>
                  </a:cubicBezTo>
                  <a:lnTo>
                    <a:pt x="154801" y="1548005"/>
                  </a:lnTo>
                  <a:cubicBezTo>
                    <a:pt x="69307" y="1548005"/>
                    <a:pt x="0" y="1478698"/>
                    <a:pt x="0" y="1393204"/>
                  </a:cubicBezTo>
                  <a:lnTo>
                    <a:pt x="0" y="154801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060" tIns="91060" rIns="91060" bIns="91060" numCol="1" spcCol="1270" anchor="ctr" anchorCtr="0">
              <a:noAutofit/>
            </a:bodyPr>
            <a:lstStyle/>
            <a:p>
              <a:pPr fontAlgn="base"/>
              <a:r>
                <a:rPr lang="en-US" sz="14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entury Gothic" panose="020B0502020202020204" pitchFamily="34" charset="0"/>
                  <a:cs typeface="Arial" charset="0"/>
                </a:rPr>
                <a:t>Nitza Kardish, </a:t>
              </a:r>
              <a:r>
                <a:rPr lang="en-US" sz="1400" b="1" dirty="0">
                  <a:solidFill>
                    <a:schemeClr val="tx1"/>
                  </a:solidFill>
                  <a:latin typeface="Century Gothic" panose="020B0502020202020204" pitchFamily="34" charset="0"/>
                  <a:cs typeface="Arial" charset="0"/>
                </a:rPr>
                <a:t>Ph.D.</a:t>
              </a:r>
            </a:p>
            <a:p>
              <a:pPr marL="0" lvl="2">
                <a:spcBef>
                  <a:spcPts val="600"/>
                </a:spcBef>
                <a:buClr>
                  <a:srgbClr val="F05A28"/>
                </a:buClr>
              </a:pPr>
              <a:r>
                <a:rPr lang="en-US" sz="1400" dirty="0">
                  <a:solidFill>
                    <a:prstClr val="black"/>
                  </a:solidFill>
                  <a:latin typeface="Century Gothic" panose="020B0502020202020204" pitchFamily="34" charset="0"/>
                  <a:cs typeface="Arial" charset="0"/>
                </a:rPr>
                <a:t>Director</a:t>
              </a:r>
            </a:p>
            <a:p>
              <a:pPr marL="0" lvl="2">
                <a:spcBef>
                  <a:spcPct val="20000"/>
                </a:spcBef>
                <a:buClr>
                  <a:srgbClr val="F05A28"/>
                </a:buClr>
              </a:pPr>
              <a:r>
                <a:rPr lang="en-US" sz="1000" dirty="0">
                  <a:solidFill>
                    <a:prstClr val="black"/>
                  </a:solidFill>
                  <a:latin typeface="Century Gothic" panose="020B0502020202020204" pitchFamily="34" charset="0"/>
                  <a:cs typeface="Arial" charset="0"/>
                </a:rPr>
                <a:t>CEO Trendlines Incubators Israel</a:t>
              </a:r>
            </a:p>
            <a:p>
              <a:pPr marL="0" lvl="2">
                <a:spcBef>
                  <a:spcPct val="20000"/>
                </a:spcBef>
                <a:buClr>
                  <a:srgbClr val="F05A28"/>
                </a:buClr>
              </a:pPr>
              <a:r>
                <a:rPr lang="en-US" sz="1000" dirty="0">
                  <a:solidFill>
                    <a:prstClr val="black"/>
                  </a:solidFill>
                  <a:latin typeface="Century Gothic" panose="020B0502020202020204" pitchFamily="34" charset="0"/>
                  <a:cs typeface="Arial" charset="0"/>
                </a:rPr>
                <a:t>Vast experience in leading life science companies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7"/>
            <a:srcRect l="10208" r="22045"/>
            <a:stretch/>
          </p:blipFill>
          <p:spPr>
            <a:xfrm>
              <a:off x="526105" y="3528084"/>
              <a:ext cx="825903" cy="112157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9" name="Content Placeholder 2"/>
          <p:cNvSpPr txBox="1">
            <a:spLocks/>
          </p:cNvSpPr>
          <p:nvPr/>
        </p:nvSpPr>
        <p:spPr>
          <a:xfrm>
            <a:off x="5663659" y="815637"/>
            <a:ext cx="3545655" cy="116853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05A28"/>
              </a:buClr>
              <a:buNone/>
            </a:pPr>
            <a:r>
              <a:rPr lang="en-US" sz="1400" b="1" dirty="0">
                <a:latin typeface="Century Gothic" panose="020B0502020202020204" pitchFamily="34" charset="0"/>
                <a:cs typeface="Arial" charset="0"/>
                <a:sym typeface="Arial" charset="0"/>
              </a:rPr>
              <a:t>Jonathan Schanin, </a:t>
            </a:r>
            <a:r>
              <a:rPr lang="en-US" sz="1400" b="1" dirty="0">
                <a:latin typeface="Century Gothic" panose="020B0502020202020204" pitchFamily="34" charset="0"/>
                <a:cs typeface="Arial" charset="0"/>
              </a:rPr>
              <a:t>MSc, MBA</a:t>
            </a:r>
            <a:br>
              <a:rPr lang="en-US" sz="1400" dirty="0">
                <a:latin typeface="Century Gothic" panose="020B0502020202020204" pitchFamily="34" charset="0"/>
                <a:cs typeface="Arial" charset="0"/>
                <a:sym typeface="Arial" charset="0"/>
              </a:rPr>
            </a:br>
            <a:r>
              <a:rPr lang="en-US" sz="1400" dirty="0">
                <a:latin typeface="Century Gothic" panose="020B0502020202020204" pitchFamily="34" charset="0"/>
                <a:ea typeface="ヒラギノ角ゴ ProN W3" charset="0"/>
                <a:cs typeface="Arial" charset="0"/>
                <a:sym typeface="Arial" charset="0"/>
              </a:rPr>
              <a:t>CTO, Director </a:t>
            </a:r>
            <a:br>
              <a:rPr lang="en-US" sz="1600" dirty="0">
                <a:latin typeface="Century Gothic" panose="020B0502020202020204" pitchFamily="34" charset="0"/>
                <a:ea typeface="ヒラギノ角ゴ ProN W3" charset="0"/>
                <a:cs typeface="ヒラギノ角ゴ ProN W3" charset="0"/>
                <a:sym typeface="Arial" charset="0"/>
              </a:rPr>
            </a:br>
            <a:r>
              <a:rPr lang="en-US" sz="1000" dirty="0">
                <a:latin typeface="Century Gothic" panose="020B0502020202020204" pitchFamily="34" charset="0"/>
              </a:rPr>
              <a:t>Senior corporate manager, vast experience in developing &amp; marketing medical devices and pharmaceutical packaging. Technion graduate.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05A28"/>
              </a:buClr>
              <a:buNone/>
            </a:pPr>
            <a:endParaRPr lang="en-US" sz="1100" dirty="0">
              <a:latin typeface="Century Gothic" panose="020B0502020202020204" pitchFamily="34" charset="0"/>
              <a:cs typeface="Arial" charset="0"/>
              <a:sym typeface="Aria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0674" y="891418"/>
            <a:ext cx="812595" cy="1077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434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9424" y="1707962"/>
            <a:ext cx="7956552" cy="1130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001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prstClr val="black"/>
                </a:solidFill>
                <a:latin typeface="Century Gothic"/>
              </a:rPr>
              <a:t>Provide disruptive, incision-free repair solutions for Pelvic Organ Prolapse</a:t>
            </a:r>
          </a:p>
        </p:txBody>
      </p:sp>
      <p:sp>
        <p:nvSpPr>
          <p:cNvPr id="7" name="Title 7"/>
          <p:cNvSpPr txBox="1">
            <a:spLocks/>
          </p:cNvSpPr>
          <p:nvPr/>
        </p:nvSpPr>
        <p:spPr>
          <a:xfrm>
            <a:off x="0" y="989551"/>
            <a:ext cx="8915400" cy="569252"/>
          </a:xfrm>
          <a:prstGeom prst="rect">
            <a:avLst/>
          </a:prstGeom>
          <a:solidFill>
            <a:srgbClr val="B81050"/>
          </a:solidFill>
        </p:spPr>
        <p:txBody>
          <a:bodyPr vert="horz" lIns="0" tIns="45720" rIns="27432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        Our Vision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4071" y="3163066"/>
            <a:ext cx="2591025" cy="12619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817" y="3156969"/>
            <a:ext cx="2597121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151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28733" y="258950"/>
            <a:ext cx="6073775" cy="44286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lnSpc>
                <a:spcPct val="90000"/>
              </a:lnSpc>
              <a:defRPr/>
            </a:pPr>
            <a:r>
              <a:rPr lang="en-US" sz="2400" dirty="0">
                <a:solidFill>
                  <a:srgbClr val="C2146F"/>
                </a:solidFill>
                <a:latin typeface="Century Gothic" panose="020B0502020202020204" pitchFamily="34" charset="0"/>
              </a:rPr>
              <a:t>Distinguished SAB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00049" y="3054834"/>
            <a:ext cx="3995603" cy="1257300"/>
            <a:chOff x="1752599" y="2012950"/>
            <a:chExt cx="3995603" cy="125730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10"/>
            <a:stretch/>
          </p:blipFill>
          <p:spPr bwMode="auto">
            <a:xfrm>
              <a:off x="1752599" y="2012950"/>
              <a:ext cx="975353" cy="12573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Content Placeholder 2"/>
            <p:cNvSpPr txBox="1">
              <a:spLocks/>
            </p:cNvSpPr>
            <p:nvPr/>
          </p:nvSpPr>
          <p:spPr>
            <a:xfrm>
              <a:off x="2819818" y="2035551"/>
              <a:ext cx="2928384" cy="119333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spcBef>
                  <a:spcPts val="0"/>
                </a:spcBef>
                <a:buClr>
                  <a:srgbClr val="F05A28"/>
                </a:buClr>
                <a:buNone/>
              </a:pPr>
              <a:r>
                <a:rPr lang="en-US" sz="1400" b="1" dirty="0">
                  <a:solidFill>
                    <a:prstClr val="black"/>
                  </a:solidFill>
                  <a:latin typeface="Century Gothic" panose="020B0502020202020204" pitchFamily="34" charset="0"/>
                  <a:cs typeface="Arial" charset="0"/>
                </a:rPr>
                <a:t>Patrick Culligan, M.D.</a:t>
              </a:r>
            </a:p>
            <a:p>
              <a:pPr marL="0" indent="0" fontAlgn="base">
                <a:buNone/>
              </a:pPr>
              <a:r>
                <a:rPr lang="en-US" sz="1100" dirty="0">
                  <a:latin typeface="Century Gothic" panose="020B0502020202020204" pitchFamily="34" charset="0"/>
                </a:rPr>
                <a:t>Professor of Urology in Obstetrics &amp; Gynecology, Director of Urogynecology, Attending Urologist New York-Presbyterian Hospital </a:t>
              </a:r>
              <a:br>
                <a:rPr lang="en-US" sz="1100" dirty="0">
                  <a:latin typeface="Century Gothic" panose="020B0502020202020204" pitchFamily="34" charset="0"/>
                </a:rPr>
              </a:br>
              <a:r>
                <a:rPr lang="en-US" sz="1100" dirty="0">
                  <a:latin typeface="Century Gothic" panose="020B0502020202020204" pitchFamily="34" charset="0"/>
                </a:rPr>
                <a:t>(Weill Cornell campus)</a:t>
              </a:r>
            </a:p>
          </p:txBody>
        </p:sp>
      </p:grpSp>
      <p:pic>
        <p:nvPicPr>
          <p:cNvPr id="1030" name="Picture 6" descr="Dr. Peter L. Rosenblatt, MD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9" y="1190882"/>
            <a:ext cx="956303" cy="1275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ontent Placeholder 2"/>
          <p:cNvSpPr txBox="1">
            <a:spLocks/>
          </p:cNvSpPr>
          <p:nvPr/>
        </p:nvSpPr>
        <p:spPr>
          <a:xfrm>
            <a:off x="1462919" y="1233422"/>
            <a:ext cx="3043767" cy="1282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F05A28"/>
              </a:buClr>
              <a:buNone/>
            </a:pPr>
            <a:r>
              <a:rPr lang="en-US" sz="1400" b="1" dirty="0">
                <a:solidFill>
                  <a:prstClr val="black"/>
                </a:solidFill>
                <a:latin typeface="Century Gothic" panose="020B0502020202020204" pitchFamily="34" charset="0"/>
                <a:cs typeface="Arial" charset="0"/>
              </a:rPr>
              <a:t>Peter Rosenblatt, M.D.</a:t>
            </a:r>
          </a:p>
          <a:p>
            <a:pPr marL="0" indent="0">
              <a:buNone/>
            </a:pPr>
            <a:r>
              <a:rPr lang="en-US" sz="1100" dirty="0">
                <a:latin typeface="Century Gothic" panose="020B0502020202020204" pitchFamily="34" charset="0"/>
              </a:rPr>
              <a:t>Assistant Professor of Obstetrics, Gynecology and Reproductive Biology. Director of Urogynecology and Pelvic Reconstructive Surgery. </a:t>
            </a:r>
            <a:br>
              <a:rPr lang="en-US" sz="1100" dirty="0">
                <a:latin typeface="Century Gothic" panose="020B0502020202020204" pitchFamily="34" charset="0"/>
              </a:rPr>
            </a:br>
            <a:r>
              <a:rPr lang="en-US" sz="1100" dirty="0">
                <a:latin typeface="Century Gothic" panose="020B0502020202020204" pitchFamily="34" charset="0"/>
              </a:rPr>
              <a:t>Mount Auburn Hospital, Cambridge, MA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852674" y="3116624"/>
            <a:ext cx="3963843" cy="1300000"/>
            <a:chOff x="328501" y="3546680"/>
            <a:chExt cx="3963843" cy="1300000"/>
          </a:xfrm>
        </p:grpSpPr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1417070" y="3546680"/>
              <a:ext cx="2875274" cy="111405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F05A28"/>
                </a:buClr>
                <a:buFont typeface="Arial" panose="020B0604020202020204" pitchFamily="34" charset="0"/>
                <a:buNone/>
              </a:pPr>
              <a:r>
                <a:rPr lang="en-US" sz="1400" b="1" dirty="0">
                  <a:solidFill>
                    <a:prstClr val="black"/>
                  </a:solidFill>
                  <a:latin typeface="Century Gothic" panose="020B0502020202020204" pitchFamily="34" charset="0"/>
                  <a:cs typeface="Arial" charset="0"/>
                  <a:sym typeface="Arial" charset="0"/>
                </a:rPr>
                <a:t>David Shveiky, M.D.</a:t>
              </a:r>
              <a:br>
                <a:rPr lang="en-US" sz="1600" b="1" dirty="0">
                  <a:solidFill>
                    <a:prstClr val="black"/>
                  </a:solidFill>
                  <a:latin typeface="Century Gothic" panose="020B0502020202020204" pitchFamily="34" charset="0"/>
                  <a:cs typeface="Arial" charset="0"/>
                  <a:sym typeface="Arial" charset="0"/>
                </a:rPr>
              </a:br>
              <a:r>
                <a:rPr lang="en-US" sz="1100" dirty="0">
                  <a:solidFill>
                    <a:prstClr val="black"/>
                  </a:solidFill>
                  <a:latin typeface="Century Gothic" panose="020B0502020202020204" pitchFamily="34" charset="0"/>
                  <a:cs typeface="Arial" charset="0"/>
                </a:rPr>
                <a:t>Female Pelvic Medicine and Reconstructive Surgery department of Obstetrics and Gynecology.</a:t>
              </a:r>
              <a:br>
                <a:rPr lang="en-US" sz="1100" dirty="0">
                  <a:solidFill>
                    <a:prstClr val="black"/>
                  </a:solidFill>
                  <a:latin typeface="Century Gothic" panose="020B0502020202020204" pitchFamily="34" charset="0"/>
                  <a:cs typeface="Arial" charset="0"/>
                </a:rPr>
              </a:br>
              <a:r>
                <a:rPr lang="en-US" sz="1100" dirty="0">
                  <a:solidFill>
                    <a:prstClr val="black"/>
                  </a:solidFill>
                  <a:latin typeface="Century Gothic" panose="020B0502020202020204" pitchFamily="34" charset="0"/>
                  <a:cs typeface="Arial" charset="0"/>
                </a:rPr>
                <a:t>Hadassah MC, Jerusalem, Israel  </a:t>
              </a:r>
              <a:endParaRPr lang="en-US" sz="1100" dirty="0">
                <a:solidFill>
                  <a:prstClr val="black"/>
                </a:solidFill>
                <a:latin typeface="Century Gothic" panose="020B0502020202020204" pitchFamily="34" charset="0"/>
                <a:cs typeface="Arial" charset="0"/>
                <a:sym typeface="Arial" charset="0"/>
              </a:endParaRPr>
            </a:p>
          </p:txBody>
        </p:sp>
        <p:pic>
          <p:nvPicPr>
            <p:cNvPr id="28674" name="Picture 2"/>
            <p:cNvPicPr preferRelativeResize="0">
              <a:picLocks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501" y="3566520"/>
              <a:ext cx="984249" cy="128016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4852674" y="1181549"/>
            <a:ext cx="3907308" cy="1434239"/>
            <a:chOff x="5113921" y="1181549"/>
            <a:chExt cx="3907308" cy="143423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7"/>
            <a:srcRect l="9242" r="6184"/>
            <a:stretch/>
          </p:blipFill>
          <p:spPr>
            <a:xfrm>
              <a:off x="5113921" y="1241051"/>
              <a:ext cx="956303" cy="12750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Rectangle 7"/>
            <p:cNvSpPr/>
            <p:nvPr/>
          </p:nvSpPr>
          <p:spPr>
            <a:xfrm>
              <a:off x="6165548" y="1181549"/>
              <a:ext cx="2855681" cy="14342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buClr>
                  <a:srgbClr val="F05A28"/>
                </a:buClr>
              </a:pPr>
              <a:r>
                <a:rPr lang="en-US" sz="1400" b="1" dirty="0">
                  <a:solidFill>
                    <a:prstClr val="black"/>
                  </a:solidFill>
                  <a:latin typeface="Century Gothic" panose="020B0502020202020204" pitchFamily="34" charset="0"/>
                  <a:cs typeface="Arial" charset="0"/>
                </a:rPr>
                <a:t>Karen Noblett, M.D.</a:t>
              </a:r>
            </a:p>
            <a:p>
              <a:pPr fontAlgn="base">
                <a:spcBef>
                  <a:spcPct val="20000"/>
                </a:spcBef>
              </a:pPr>
              <a:r>
                <a:rPr lang="en-US" sz="1100" dirty="0">
                  <a:latin typeface="Century Gothic" panose="020B0502020202020204" pitchFamily="34" charset="0"/>
                </a:rPr>
                <a:t>Clinical Professor, Chair Obstetrics &amp; Gynecology, School of Medicine</a:t>
              </a:r>
            </a:p>
            <a:p>
              <a:pPr fontAlgn="base">
                <a:spcBef>
                  <a:spcPct val="20000"/>
                </a:spcBef>
              </a:pPr>
              <a:r>
                <a:rPr lang="en-US" sz="1100" dirty="0">
                  <a:latin typeface="Century Gothic" panose="020B0502020202020204" pitchFamily="34" charset="0"/>
                </a:rPr>
                <a:t>Director, Division of Urogynecology and Female Pelvic Medicine and Reconstructive Surgery</a:t>
              </a:r>
              <a:br>
                <a:rPr lang="en-US" sz="1100" dirty="0">
                  <a:latin typeface="Century Gothic" panose="020B0502020202020204" pitchFamily="34" charset="0"/>
                </a:rPr>
              </a:br>
              <a:r>
                <a:rPr lang="en-US" sz="1100" dirty="0">
                  <a:latin typeface="Century Gothic" panose="020B0502020202020204" pitchFamily="34" charset="0"/>
                </a:rPr>
                <a:t>University of California, Irvine, CA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310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 rot="10800000" flipV="1">
            <a:off x="0" y="954564"/>
            <a:ext cx="9144004" cy="571142"/>
          </a:xfrm>
          <a:prstGeom prst="rect">
            <a:avLst/>
          </a:prstGeom>
          <a:gradFill flip="none" rotWithShape="1">
            <a:gsLst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bg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  <a:effectLst>
            <a:glow>
              <a:schemeClr val="bg1">
                <a:alpha val="40000"/>
              </a:schemeClr>
            </a:glo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-4000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-40000"/>
            </a:schemeClr>
          </a:effectRef>
          <a:fontRef idx="minor">
            <a:schemeClr val="lt1"/>
          </a:fontRef>
        </p:style>
        <p:txBody>
          <a:bodyPr spcFirstLastPara="0" vert="horz" wrap="square" lIns="645160" tIns="22860" rIns="22860" bIns="22860" numCol="1" spcCol="1270" anchor="ctr" anchorCtr="0">
            <a:noAutofit/>
          </a:bodyPr>
          <a:lstStyle/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dirty="0">
              <a:solidFill>
                <a:srgbClr val="92224D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29457" y="4718280"/>
            <a:ext cx="457200" cy="273844"/>
          </a:xfrm>
        </p:spPr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212623" y="419481"/>
            <a:ext cx="6056747" cy="485571"/>
          </a:xfrm>
          <a:noFill/>
        </p:spPr>
        <p:txBody>
          <a:bodyPr lIns="365760">
            <a:noAutofit/>
          </a:bodyPr>
          <a:lstStyle/>
          <a:p>
            <a:r>
              <a:rPr lang="en-US" dirty="0">
                <a:solidFill>
                  <a:srgbClr val="C2146F"/>
                </a:solidFill>
              </a:rPr>
              <a:t>Investment opportunity &amp; road map  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94180" y="1022520"/>
            <a:ext cx="8459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Century Gothic" panose="020B0502020202020204" pitchFamily="34" charset="0"/>
              </a:rPr>
              <a:t>Valid clinical need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	</a:t>
            </a:r>
            <a:r>
              <a:rPr lang="en-US" sz="1600" dirty="0">
                <a:latin typeface="Century Gothic" panose="020B0502020202020204" pitchFamily="34" charset="0"/>
              </a:rPr>
              <a:t>Large market	        Short time to market </a:t>
            </a:r>
          </a:p>
        </p:txBody>
      </p:sp>
      <p:sp>
        <p:nvSpPr>
          <p:cNvPr id="58" name="Flowchart: Connector 57"/>
          <p:cNvSpPr/>
          <p:nvPr/>
        </p:nvSpPr>
        <p:spPr>
          <a:xfrm>
            <a:off x="2854060" y="1258169"/>
            <a:ext cx="54240" cy="53524"/>
          </a:xfrm>
          <a:prstGeom prst="flowChartConnector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entury Gothic" panose="020B0502020202020204" pitchFamily="34" charset="0"/>
            </a:endParaRPr>
          </a:p>
        </p:txBody>
      </p:sp>
      <p:sp>
        <p:nvSpPr>
          <p:cNvPr id="59" name="Flowchart: Connector 58"/>
          <p:cNvSpPr/>
          <p:nvPr/>
        </p:nvSpPr>
        <p:spPr>
          <a:xfrm>
            <a:off x="5108595" y="1260279"/>
            <a:ext cx="54240" cy="53524"/>
          </a:xfrm>
          <a:prstGeom prst="flowChartConnector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entury Gothic" panose="020B0502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6A257CF-9438-4C9A-B894-BE0CA4127272}"/>
              </a:ext>
            </a:extLst>
          </p:cNvPr>
          <p:cNvGrpSpPr/>
          <p:nvPr/>
        </p:nvGrpSpPr>
        <p:grpSpPr>
          <a:xfrm>
            <a:off x="45592" y="1593664"/>
            <a:ext cx="9179425" cy="3225950"/>
            <a:chOff x="83371" y="1546093"/>
            <a:chExt cx="9179425" cy="3225950"/>
          </a:xfrm>
        </p:grpSpPr>
        <p:sp>
          <p:nvSpPr>
            <p:cNvPr id="44" name="Rectangle 43"/>
            <p:cNvSpPr/>
            <p:nvPr/>
          </p:nvSpPr>
          <p:spPr>
            <a:xfrm>
              <a:off x="3919261" y="1665962"/>
              <a:ext cx="5193424" cy="2294272"/>
            </a:xfrm>
            <a:prstGeom prst="rect">
              <a:avLst/>
            </a:prstGeom>
            <a:ln>
              <a:solidFill>
                <a:srgbClr val="A20E46"/>
              </a:solidFill>
              <a:prstDash val="sysDash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 </a:t>
              </a:r>
            </a:p>
          </p:txBody>
        </p:sp>
        <p:sp>
          <p:nvSpPr>
            <p:cNvPr id="47" name="Text Box 3"/>
            <p:cNvSpPr txBox="1">
              <a:spLocks noChangeArrowheads="1"/>
            </p:cNvSpPr>
            <p:nvPr/>
          </p:nvSpPr>
          <p:spPr bwMode="auto">
            <a:xfrm>
              <a:off x="6479864" y="1841982"/>
              <a:ext cx="1544032" cy="540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spcAft>
                  <a:spcPts val="600"/>
                </a:spcAft>
                <a:buNone/>
                <a:defRPr/>
              </a:pPr>
              <a:r>
                <a:rPr lang="en-US" altLang="en-US" sz="1100" b="1" kern="0" dirty="0">
                  <a:solidFill>
                    <a:prstClr val="black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rPr>
                <a:t>FDA </a:t>
              </a:r>
              <a:br>
                <a:rPr lang="en-US" altLang="en-US" sz="1100" b="1" kern="0" dirty="0">
                  <a:solidFill>
                    <a:prstClr val="black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rPr>
              </a:br>
              <a:r>
                <a:rPr lang="en-US" altLang="en-US" sz="1100" b="1" kern="0" dirty="0">
                  <a:solidFill>
                    <a:prstClr val="black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rPr>
                <a:t>CE</a:t>
              </a:r>
              <a:br>
                <a:rPr lang="en-US" altLang="en-US" sz="1100" b="1" kern="0" dirty="0">
                  <a:solidFill>
                    <a:prstClr val="black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rPr>
              </a:br>
              <a:r>
                <a:rPr lang="en-US" altLang="en-US" sz="1100" b="1" kern="0" dirty="0">
                  <a:solidFill>
                    <a:prstClr val="black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rPr>
                <a:t>Clinical study </a:t>
              </a:r>
            </a:p>
          </p:txBody>
        </p:sp>
        <p:sp>
          <p:nvSpPr>
            <p:cNvPr id="25" name="L-Shape 24"/>
            <p:cNvSpPr/>
            <p:nvPr/>
          </p:nvSpPr>
          <p:spPr>
            <a:xfrm rot="5400000">
              <a:off x="395648" y="3845992"/>
              <a:ext cx="693232" cy="1158870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chemeClr val="bg1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6" name="Freeform: Shape 25"/>
            <p:cNvSpPr/>
            <p:nvPr/>
          </p:nvSpPr>
          <p:spPr>
            <a:xfrm>
              <a:off x="277787" y="4193321"/>
              <a:ext cx="767129" cy="281911"/>
            </a:xfrm>
            <a:custGeom>
              <a:avLst/>
              <a:gdLst>
                <a:gd name="connsiteX0" fmla="*/ 0 w 1156308"/>
                <a:gd name="connsiteY0" fmla="*/ 0 h 1013572"/>
                <a:gd name="connsiteX1" fmla="*/ 1156308 w 1156308"/>
                <a:gd name="connsiteY1" fmla="*/ 0 h 1013572"/>
                <a:gd name="connsiteX2" fmla="*/ 1156308 w 1156308"/>
                <a:gd name="connsiteY2" fmla="*/ 1013572 h 1013572"/>
                <a:gd name="connsiteX3" fmla="*/ 0 w 1156308"/>
                <a:gd name="connsiteY3" fmla="*/ 1013572 h 1013572"/>
                <a:gd name="connsiteX4" fmla="*/ 0 w 1156308"/>
                <a:gd name="connsiteY4" fmla="*/ 0 h 1013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6308" h="1013572">
                  <a:moveTo>
                    <a:pt x="0" y="0"/>
                  </a:moveTo>
                  <a:lnTo>
                    <a:pt x="1156308" y="0"/>
                  </a:lnTo>
                  <a:lnTo>
                    <a:pt x="1156308" y="1013572"/>
                  </a:lnTo>
                  <a:lnTo>
                    <a:pt x="0" y="101357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dirty="0">
                  <a:solidFill>
                    <a:schemeClr val="tx1"/>
                  </a:solidFill>
                  <a:latin typeface="Century Gothic" panose="020B0502020202020204" pitchFamily="34" charset="0"/>
                  <a:ea typeface="+mj-ea"/>
                  <a:cs typeface="+mj-cs"/>
                </a:rPr>
                <a:t>Dec 2014</a:t>
              </a:r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1126618" y="3763743"/>
              <a:ext cx="197403" cy="196491"/>
            </a:xfrm>
            <a:prstGeom prst="triangle">
              <a:avLst>
                <a:gd name="adj" fmla="val 100000"/>
              </a:avLst>
            </a:prstGeom>
            <a:solidFill>
              <a:prstClr val="white">
                <a:lumMod val="50000"/>
              </a:prst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8" name="L-Shape 27"/>
            <p:cNvSpPr/>
            <p:nvPr/>
          </p:nvSpPr>
          <p:spPr>
            <a:xfrm rot="5400000">
              <a:off x="1676443" y="3530521"/>
              <a:ext cx="693232" cy="1158870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Freeform: Shape 28"/>
            <p:cNvSpPr/>
            <p:nvPr/>
          </p:nvSpPr>
          <p:spPr>
            <a:xfrm>
              <a:off x="1558582" y="3877849"/>
              <a:ext cx="430756" cy="263251"/>
            </a:xfrm>
            <a:custGeom>
              <a:avLst/>
              <a:gdLst>
                <a:gd name="connsiteX0" fmla="*/ 0 w 1156308"/>
                <a:gd name="connsiteY0" fmla="*/ 0 h 1013572"/>
                <a:gd name="connsiteX1" fmla="*/ 1156308 w 1156308"/>
                <a:gd name="connsiteY1" fmla="*/ 0 h 1013572"/>
                <a:gd name="connsiteX2" fmla="*/ 1156308 w 1156308"/>
                <a:gd name="connsiteY2" fmla="*/ 1013572 h 1013572"/>
                <a:gd name="connsiteX3" fmla="*/ 0 w 1156308"/>
                <a:gd name="connsiteY3" fmla="*/ 1013572 h 1013572"/>
                <a:gd name="connsiteX4" fmla="*/ 0 w 1156308"/>
                <a:gd name="connsiteY4" fmla="*/ 0 h 1013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6308" h="1013572">
                  <a:moveTo>
                    <a:pt x="0" y="0"/>
                  </a:moveTo>
                  <a:lnTo>
                    <a:pt x="1156308" y="0"/>
                  </a:lnTo>
                  <a:lnTo>
                    <a:pt x="1156308" y="1013572"/>
                  </a:lnTo>
                  <a:lnTo>
                    <a:pt x="0" y="101357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dirty="0">
                  <a:solidFill>
                    <a:schemeClr val="tx1"/>
                  </a:solidFill>
                  <a:latin typeface="Century Gothic" panose="020B0502020202020204" pitchFamily="34" charset="0"/>
                  <a:ea typeface="+mj-ea"/>
                  <a:cs typeface="+mj-cs"/>
                </a:rPr>
                <a:t>2015</a:t>
              </a:r>
            </a:p>
          </p:txBody>
        </p:sp>
        <p:sp>
          <p:nvSpPr>
            <p:cNvPr id="30" name="Isosceles Triangle 29"/>
            <p:cNvSpPr/>
            <p:nvPr/>
          </p:nvSpPr>
          <p:spPr>
            <a:xfrm>
              <a:off x="2407415" y="3448271"/>
              <a:ext cx="197403" cy="196491"/>
            </a:xfrm>
            <a:prstGeom prst="triangle">
              <a:avLst>
                <a:gd name="adj" fmla="val 100000"/>
              </a:avLst>
            </a:prstGeom>
            <a:solidFill>
              <a:prstClr val="white">
                <a:lumMod val="85000"/>
              </a:prstClr>
            </a:solidFill>
            <a:ln w="15875" cap="flat" cmpd="sng" algn="ctr">
              <a:noFill/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1" name="L-Shape 30"/>
            <p:cNvSpPr/>
            <p:nvPr/>
          </p:nvSpPr>
          <p:spPr>
            <a:xfrm rot="5400000">
              <a:off x="2957240" y="3215049"/>
              <a:ext cx="693232" cy="1158870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A5A5A5">
                <a:shade val="50000"/>
                <a:hueOff val="0"/>
                <a:satOff val="0"/>
                <a:lumOff val="23975"/>
                <a:alphaOff val="0"/>
              </a:srgbClr>
            </a:solidFill>
            <a:ln w="12700" cap="flat" cmpd="sng" algn="ctr">
              <a:solidFill>
                <a:srgbClr val="A5A5A5">
                  <a:shade val="50000"/>
                  <a:hueOff val="0"/>
                  <a:satOff val="0"/>
                  <a:lumOff val="23975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2" name="Freeform: Shape 31"/>
            <p:cNvSpPr/>
            <p:nvPr/>
          </p:nvSpPr>
          <p:spPr>
            <a:xfrm>
              <a:off x="2839379" y="3562378"/>
              <a:ext cx="441812" cy="315471"/>
            </a:xfrm>
            <a:custGeom>
              <a:avLst/>
              <a:gdLst>
                <a:gd name="connsiteX0" fmla="*/ 0 w 1156308"/>
                <a:gd name="connsiteY0" fmla="*/ 0 h 1013572"/>
                <a:gd name="connsiteX1" fmla="*/ 1156308 w 1156308"/>
                <a:gd name="connsiteY1" fmla="*/ 0 h 1013572"/>
                <a:gd name="connsiteX2" fmla="*/ 1156308 w 1156308"/>
                <a:gd name="connsiteY2" fmla="*/ 1013572 h 1013572"/>
                <a:gd name="connsiteX3" fmla="*/ 0 w 1156308"/>
                <a:gd name="connsiteY3" fmla="*/ 1013572 h 1013572"/>
                <a:gd name="connsiteX4" fmla="*/ 0 w 1156308"/>
                <a:gd name="connsiteY4" fmla="*/ 0 h 1013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6308" h="1013572">
                  <a:moveTo>
                    <a:pt x="0" y="0"/>
                  </a:moveTo>
                  <a:lnTo>
                    <a:pt x="1156308" y="0"/>
                  </a:lnTo>
                  <a:lnTo>
                    <a:pt x="1156308" y="1013572"/>
                  </a:lnTo>
                  <a:lnTo>
                    <a:pt x="0" y="101357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dirty="0">
                  <a:solidFill>
                    <a:schemeClr val="tx1"/>
                  </a:solidFill>
                  <a:latin typeface="Century Gothic" panose="020B0502020202020204" pitchFamily="34" charset="0"/>
                  <a:ea typeface="+mj-ea"/>
                  <a:cs typeface="+mj-cs"/>
                </a:rPr>
                <a:t>2016</a:t>
              </a:r>
            </a:p>
          </p:txBody>
        </p:sp>
        <p:sp>
          <p:nvSpPr>
            <p:cNvPr id="33" name="Isosceles Triangle 32"/>
            <p:cNvSpPr/>
            <p:nvPr/>
          </p:nvSpPr>
          <p:spPr>
            <a:xfrm>
              <a:off x="3688211" y="3132800"/>
              <a:ext cx="197403" cy="196491"/>
            </a:xfrm>
            <a:prstGeom prst="triangle">
              <a:avLst>
                <a:gd name="adj" fmla="val 100000"/>
              </a:avLst>
            </a:prstGeom>
            <a:solidFill>
              <a:srgbClr val="A5A5A5">
                <a:shade val="50000"/>
                <a:hueOff val="0"/>
                <a:satOff val="0"/>
                <a:lumOff val="23975"/>
                <a:alphaOff val="0"/>
              </a:srgbClr>
            </a:solidFill>
            <a:ln w="12700" cap="flat" cmpd="sng" algn="ctr">
              <a:solidFill>
                <a:srgbClr val="A5A5A5">
                  <a:shade val="50000"/>
                  <a:hueOff val="0"/>
                  <a:satOff val="0"/>
                  <a:lumOff val="23975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4" name="L-Shape 33"/>
            <p:cNvSpPr/>
            <p:nvPr/>
          </p:nvSpPr>
          <p:spPr>
            <a:xfrm rot="5400000">
              <a:off x="4238037" y="2899578"/>
              <a:ext cx="693232" cy="1158870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Freeform: Shape 34"/>
            <p:cNvSpPr/>
            <p:nvPr/>
          </p:nvSpPr>
          <p:spPr>
            <a:xfrm>
              <a:off x="4120175" y="3246906"/>
              <a:ext cx="467547" cy="263252"/>
            </a:xfrm>
            <a:custGeom>
              <a:avLst/>
              <a:gdLst>
                <a:gd name="connsiteX0" fmla="*/ 0 w 1156308"/>
                <a:gd name="connsiteY0" fmla="*/ 0 h 1013572"/>
                <a:gd name="connsiteX1" fmla="*/ 1156308 w 1156308"/>
                <a:gd name="connsiteY1" fmla="*/ 0 h 1013572"/>
                <a:gd name="connsiteX2" fmla="*/ 1156308 w 1156308"/>
                <a:gd name="connsiteY2" fmla="*/ 1013572 h 1013572"/>
                <a:gd name="connsiteX3" fmla="*/ 0 w 1156308"/>
                <a:gd name="connsiteY3" fmla="*/ 1013572 h 1013572"/>
                <a:gd name="connsiteX4" fmla="*/ 0 w 1156308"/>
                <a:gd name="connsiteY4" fmla="*/ 0 h 1013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6308" h="1013572">
                  <a:moveTo>
                    <a:pt x="0" y="0"/>
                  </a:moveTo>
                  <a:lnTo>
                    <a:pt x="1156308" y="0"/>
                  </a:lnTo>
                  <a:lnTo>
                    <a:pt x="1156308" y="1013572"/>
                  </a:lnTo>
                  <a:lnTo>
                    <a:pt x="0" y="101357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dirty="0">
                  <a:solidFill>
                    <a:srgbClr val="B81050"/>
                  </a:solidFill>
                  <a:latin typeface="Century Gothic" panose="020B0502020202020204" pitchFamily="34" charset="0"/>
                  <a:ea typeface="+mj-ea"/>
                  <a:cs typeface="+mj-cs"/>
                </a:rPr>
                <a:t>2017</a:t>
              </a:r>
            </a:p>
          </p:txBody>
        </p:sp>
        <p:sp>
          <p:nvSpPr>
            <p:cNvPr id="36" name="Isosceles Triangle 35"/>
            <p:cNvSpPr/>
            <p:nvPr/>
          </p:nvSpPr>
          <p:spPr>
            <a:xfrm>
              <a:off x="4969007" y="2817328"/>
              <a:ext cx="197403" cy="196491"/>
            </a:xfrm>
            <a:prstGeom prst="triangle">
              <a:avLst>
                <a:gd name="adj" fmla="val 100000"/>
              </a:avLst>
            </a:prstGeom>
            <a:solidFill>
              <a:prstClr val="white">
                <a:lumMod val="65000"/>
              </a:prstClr>
            </a:solidFill>
            <a:ln w="15875" cap="flat" cmpd="sng" algn="ctr">
              <a:noFill/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7" name="L-Shape 36"/>
            <p:cNvSpPr/>
            <p:nvPr/>
          </p:nvSpPr>
          <p:spPr>
            <a:xfrm rot="5400000">
              <a:off x="5518833" y="2584106"/>
              <a:ext cx="693232" cy="1158870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A5A5A5">
                <a:shade val="50000"/>
                <a:hueOff val="0"/>
                <a:satOff val="0"/>
                <a:lumOff val="3425"/>
                <a:alphaOff val="0"/>
              </a:srgbClr>
            </a:solidFill>
            <a:ln w="12700" cap="flat" cmpd="sng" algn="ctr">
              <a:solidFill>
                <a:srgbClr val="A5A5A5">
                  <a:shade val="50000"/>
                  <a:hueOff val="0"/>
                  <a:satOff val="0"/>
                  <a:lumOff val="3425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8" name="Freeform: Shape 37"/>
            <p:cNvSpPr/>
            <p:nvPr/>
          </p:nvSpPr>
          <p:spPr>
            <a:xfrm>
              <a:off x="5400970" y="2931435"/>
              <a:ext cx="654258" cy="315471"/>
            </a:xfrm>
            <a:custGeom>
              <a:avLst/>
              <a:gdLst>
                <a:gd name="connsiteX0" fmla="*/ 0 w 1156308"/>
                <a:gd name="connsiteY0" fmla="*/ 0 h 1013572"/>
                <a:gd name="connsiteX1" fmla="*/ 1156308 w 1156308"/>
                <a:gd name="connsiteY1" fmla="*/ 0 h 1013572"/>
                <a:gd name="connsiteX2" fmla="*/ 1156308 w 1156308"/>
                <a:gd name="connsiteY2" fmla="*/ 1013572 h 1013572"/>
                <a:gd name="connsiteX3" fmla="*/ 0 w 1156308"/>
                <a:gd name="connsiteY3" fmla="*/ 1013572 h 1013572"/>
                <a:gd name="connsiteX4" fmla="*/ 0 w 1156308"/>
                <a:gd name="connsiteY4" fmla="*/ 0 h 1013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6308" h="1013572">
                  <a:moveTo>
                    <a:pt x="0" y="0"/>
                  </a:moveTo>
                  <a:lnTo>
                    <a:pt x="1156308" y="0"/>
                  </a:lnTo>
                  <a:lnTo>
                    <a:pt x="1156308" y="1013572"/>
                  </a:lnTo>
                  <a:lnTo>
                    <a:pt x="0" y="101357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dirty="0">
                  <a:solidFill>
                    <a:srgbClr val="B81050"/>
                  </a:solidFill>
                  <a:latin typeface="Century Gothic" panose="020B0502020202020204" pitchFamily="34" charset="0"/>
                  <a:ea typeface="+mj-ea"/>
                  <a:cs typeface="+mj-cs"/>
                </a:rPr>
                <a:t>2018</a:t>
              </a:r>
            </a:p>
          </p:txBody>
        </p:sp>
        <p:sp>
          <p:nvSpPr>
            <p:cNvPr id="19" name="Text Box 3"/>
            <p:cNvSpPr txBox="1">
              <a:spLocks noChangeArrowheads="1"/>
            </p:cNvSpPr>
            <p:nvPr/>
          </p:nvSpPr>
          <p:spPr bwMode="auto">
            <a:xfrm>
              <a:off x="83371" y="3586588"/>
              <a:ext cx="1225387" cy="388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ＭＳ Ｐゴシック" panose="020B0600070205080204" pitchFamily="34" charset="-128"/>
                </a:rPr>
                <a:t>Company start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1100" kern="0" dirty="0">
                  <a:solidFill>
                    <a:prstClr val="black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rPr>
                <a:t>IIA funding </a:t>
              </a:r>
              <a:r>
                <a:rPr kumimoji="0" lang="en-US" altLang="en-US" sz="11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ＭＳ Ｐゴシック" panose="020B0600070205080204" pitchFamily="34" charset="-128"/>
                </a:rPr>
                <a:t> </a:t>
              </a:r>
            </a:p>
          </p:txBody>
        </p:sp>
        <p:sp>
          <p:nvSpPr>
            <p:cNvPr id="20" name="Text Box 3"/>
            <p:cNvSpPr txBox="1">
              <a:spLocks noChangeArrowheads="1"/>
            </p:cNvSpPr>
            <p:nvPr/>
          </p:nvSpPr>
          <p:spPr bwMode="auto">
            <a:xfrm>
              <a:off x="1371942" y="3286332"/>
              <a:ext cx="1094262" cy="388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ＭＳ Ｐゴシック" panose="020B0600070205080204" pitchFamily="34" charset="-128"/>
                </a:rPr>
                <a:t>R&amp;D</a:t>
              </a:r>
              <a:br>
                <a:rPr kumimoji="0" lang="en-US" altLang="en-US" sz="11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ＭＳ Ｐゴシック" panose="020B0600070205080204" pitchFamily="34" charset="-128"/>
                </a:rPr>
              </a:br>
              <a:r>
                <a:rPr kumimoji="0" lang="en-US" altLang="en-US" sz="11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ＭＳ Ｐゴシック" panose="020B0600070205080204" pitchFamily="34" charset="-128"/>
                </a:rPr>
                <a:t>POC </a:t>
              </a:r>
            </a:p>
          </p:txBody>
        </p:sp>
        <p:sp>
          <p:nvSpPr>
            <p:cNvPr id="21" name="Text Box 3"/>
            <p:cNvSpPr txBox="1">
              <a:spLocks noChangeArrowheads="1"/>
            </p:cNvSpPr>
            <p:nvPr/>
          </p:nvSpPr>
          <p:spPr bwMode="auto">
            <a:xfrm>
              <a:off x="2644082" y="2367764"/>
              <a:ext cx="1231398" cy="845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  <a:buNone/>
                <a:defRPr/>
              </a:pPr>
              <a:r>
                <a:rPr lang="en-US" altLang="en-US" sz="1100" kern="0" dirty="0">
                  <a:solidFill>
                    <a:prstClr val="black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rPr>
                <a:t>R&amp;D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  <a:buNone/>
                <a:defRPr/>
              </a:pPr>
              <a:r>
                <a:rPr lang="en-US" altLang="en-US" sz="1100" kern="0" dirty="0">
                  <a:solidFill>
                    <a:prstClr val="black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rPr>
                <a:t>Manufacturing  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  <a:buNone/>
                <a:defRPr/>
              </a:pPr>
              <a:endParaRPr lang="en-US" altLang="en-US" sz="1100" kern="0" dirty="0">
                <a:solidFill>
                  <a:prstClr val="black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endParaRPr>
            </a:p>
            <a:p>
              <a:pPr>
                <a:lnSpc>
                  <a:spcPct val="100000"/>
                </a:lnSpc>
                <a:spcBef>
                  <a:spcPts val="0"/>
                </a:spcBef>
                <a:buNone/>
                <a:defRPr/>
              </a:pPr>
              <a:r>
                <a:rPr lang="en-US" altLang="en-US" sz="1100" kern="0" dirty="0">
                  <a:solidFill>
                    <a:prstClr val="black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rPr>
                <a:t>Internal round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  <a:buNone/>
                <a:defRPr/>
              </a:pPr>
              <a:r>
                <a:rPr lang="en-US" altLang="en-US" sz="1100" kern="0" dirty="0">
                  <a:solidFill>
                    <a:prstClr val="black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rPr>
                <a:t>Private investors </a:t>
              </a:r>
            </a:p>
          </p:txBody>
        </p:sp>
        <p:sp>
          <p:nvSpPr>
            <p:cNvPr id="22" name="Text Box 3"/>
            <p:cNvSpPr txBox="1">
              <a:spLocks noChangeArrowheads="1"/>
            </p:cNvSpPr>
            <p:nvPr/>
          </p:nvSpPr>
          <p:spPr bwMode="auto">
            <a:xfrm>
              <a:off x="3919260" y="2206826"/>
              <a:ext cx="1130375" cy="9978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ts val="0"/>
                </a:spcBef>
                <a:buNone/>
                <a:defRPr/>
              </a:pPr>
              <a:r>
                <a:rPr lang="en-US" altLang="en-US" sz="1100" b="1" kern="0" dirty="0">
                  <a:solidFill>
                    <a:prstClr val="black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rPr>
                <a:t>Strategic partnership</a:t>
              </a:r>
            </a:p>
            <a:p>
              <a:pPr>
                <a:lnSpc>
                  <a:spcPct val="150000"/>
                </a:lnSpc>
                <a:spcBef>
                  <a:spcPts val="0"/>
                </a:spcBef>
                <a:buNone/>
                <a:defRPr/>
              </a:pPr>
              <a:r>
                <a:rPr lang="en-US" altLang="en-US" sz="1100" b="1" kern="0" dirty="0">
                  <a:solidFill>
                    <a:prstClr val="black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rPr>
                <a:t>IIA funding</a:t>
              </a:r>
            </a:p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1100" kern="0" dirty="0">
                  <a:solidFill>
                    <a:prstClr val="black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rPr>
                <a:t>V&amp;V</a:t>
              </a:r>
            </a:p>
            <a:p>
              <a:pPr>
                <a:spcBef>
                  <a:spcPts val="0"/>
                </a:spcBef>
                <a:buNone/>
                <a:defRPr/>
              </a:pPr>
              <a:endParaRPr lang="en-US" altLang="en-US" sz="1100" kern="0" dirty="0">
                <a:solidFill>
                  <a:prstClr val="black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3" name="Text Box 3"/>
            <p:cNvSpPr txBox="1">
              <a:spLocks noChangeArrowheads="1"/>
            </p:cNvSpPr>
            <p:nvPr/>
          </p:nvSpPr>
          <p:spPr bwMode="auto">
            <a:xfrm>
              <a:off x="5198061" y="2006241"/>
              <a:ext cx="1456605" cy="931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spcAft>
                  <a:spcPts val="600"/>
                </a:spcAft>
                <a:buNone/>
                <a:defRPr/>
              </a:pPr>
              <a:r>
                <a:rPr lang="en-US" altLang="en-US" sz="1100" b="1" kern="0" dirty="0">
                  <a:solidFill>
                    <a:prstClr val="black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rPr>
                <a:t>Funding</a:t>
              </a:r>
            </a:p>
            <a:p>
              <a:pPr>
                <a:spcBef>
                  <a:spcPct val="50000"/>
                </a:spcBef>
                <a:spcAft>
                  <a:spcPts val="600"/>
                </a:spcAft>
                <a:buNone/>
                <a:defRPr/>
              </a:pPr>
              <a:r>
                <a:rPr lang="en-US" altLang="en-US" sz="1100" b="1" kern="0" dirty="0">
                  <a:solidFill>
                    <a:prstClr val="black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rPr>
                <a:t>FIH study</a:t>
              </a:r>
              <a:br>
                <a:rPr lang="en-US" altLang="en-US" sz="1100" b="1" kern="0" dirty="0">
                  <a:solidFill>
                    <a:prstClr val="black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rPr>
              </a:br>
              <a:r>
                <a:rPr lang="en-US" altLang="en-US" sz="1100" b="1" kern="0" dirty="0">
                  <a:solidFill>
                    <a:prstClr val="black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rPr>
                <a:t>FDA sub. </a:t>
              </a:r>
              <a:br>
                <a:rPr lang="en-US" altLang="en-US" sz="1100" b="1" kern="0" dirty="0">
                  <a:solidFill>
                    <a:prstClr val="black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rPr>
              </a:br>
              <a:endParaRPr lang="en-US" altLang="en-US" sz="1100" b="1" kern="0" dirty="0">
                <a:solidFill>
                  <a:prstClr val="black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0" name="L-Shape 39"/>
            <p:cNvSpPr/>
            <p:nvPr/>
          </p:nvSpPr>
          <p:spPr>
            <a:xfrm rot="5400000">
              <a:off x="6810142" y="2242331"/>
              <a:ext cx="693232" cy="1158870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Isosceles Triangle 40"/>
            <p:cNvSpPr/>
            <p:nvPr/>
          </p:nvSpPr>
          <p:spPr>
            <a:xfrm>
              <a:off x="6247481" y="2493532"/>
              <a:ext cx="197403" cy="196491"/>
            </a:xfrm>
            <a:prstGeom prst="triangle">
              <a:avLst>
                <a:gd name="adj" fmla="val 100000"/>
              </a:avLst>
            </a:prstGeom>
            <a:solidFill>
              <a:prstClr val="white">
                <a:lumMod val="50000"/>
              </a:prst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2" name="Isosceles Triangle 41"/>
            <p:cNvSpPr/>
            <p:nvPr/>
          </p:nvSpPr>
          <p:spPr>
            <a:xfrm>
              <a:off x="7538791" y="2171685"/>
              <a:ext cx="197403" cy="196491"/>
            </a:xfrm>
            <a:prstGeom prst="triangle">
              <a:avLst>
                <a:gd name="adj" fmla="val 100000"/>
              </a:avLst>
            </a:prstGeom>
            <a:solidFill>
              <a:prstClr val="white">
                <a:lumMod val="85000"/>
              </a:prstClr>
            </a:solidFill>
            <a:ln w="15875" cap="flat" cmpd="sng" algn="ctr">
              <a:noFill/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6" name="Freeform: Shape 45"/>
            <p:cNvSpPr/>
            <p:nvPr/>
          </p:nvSpPr>
          <p:spPr>
            <a:xfrm>
              <a:off x="6703478" y="2592293"/>
              <a:ext cx="654258" cy="315471"/>
            </a:xfrm>
            <a:custGeom>
              <a:avLst/>
              <a:gdLst>
                <a:gd name="connsiteX0" fmla="*/ 0 w 1156308"/>
                <a:gd name="connsiteY0" fmla="*/ 0 h 1013572"/>
                <a:gd name="connsiteX1" fmla="*/ 1156308 w 1156308"/>
                <a:gd name="connsiteY1" fmla="*/ 0 h 1013572"/>
                <a:gd name="connsiteX2" fmla="*/ 1156308 w 1156308"/>
                <a:gd name="connsiteY2" fmla="*/ 1013572 h 1013572"/>
                <a:gd name="connsiteX3" fmla="*/ 0 w 1156308"/>
                <a:gd name="connsiteY3" fmla="*/ 1013572 h 1013572"/>
                <a:gd name="connsiteX4" fmla="*/ 0 w 1156308"/>
                <a:gd name="connsiteY4" fmla="*/ 0 h 1013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6308" h="1013572">
                  <a:moveTo>
                    <a:pt x="0" y="0"/>
                  </a:moveTo>
                  <a:lnTo>
                    <a:pt x="1156308" y="0"/>
                  </a:lnTo>
                  <a:lnTo>
                    <a:pt x="1156308" y="1013572"/>
                  </a:lnTo>
                  <a:lnTo>
                    <a:pt x="0" y="101357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dirty="0">
                  <a:solidFill>
                    <a:srgbClr val="B81050"/>
                  </a:solidFill>
                  <a:latin typeface="Century Gothic" panose="020B0502020202020204" pitchFamily="34" charset="0"/>
                  <a:ea typeface="+mj-ea"/>
                  <a:cs typeface="+mj-cs"/>
                </a:rPr>
                <a:t>2019</a:t>
              </a:r>
            </a:p>
          </p:txBody>
        </p:sp>
        <p:sp>
          <p:nvSpPr>
            <p:cNvPr id="39" name="L-Shape 38">
              <a:extLst>
                <a:ext uri="{FF2B5EF4-FFF2-40B4-BE49-F238E27FC236}">
                  <a16:creationId xmlns:a16="http://schemas.microsoft.com/office/drawing/2014/main" id="{42E35EFB-203D-499B-BF66-4D76E8AB7D5C}"/>
                </a:ext>
              </a:extLst>
            </p:cNvPr>
            <p:cNvSpPr/>
            <p:nvPr/>
          </p:nvSpPr>
          <p:spPr>
            <a:xfrm rot="5400000">
              <a:off x="8030895" y="1971398"/>
              <a:ext cx="769719" cy="1158870"/>
            </a:xfrm>
            <a:prstGeom prst="corner">
              <a:avLst>
                <a:gd name="adj1" fmla="val 14493"/>
                <a:gd name="adj2" fmla="val 13669"/>
              </a:avLst>
            </a:prstGeom>
            <a:solidFill>
              <a:srgbClr val="A5A5A5">
                <a:shade val="50000"/>
                <a:hueOff val="0"/>
                <a:satOff val="0"/>
                <a:lumOff val="23975"/>
                <a:alphaOff val="0"/>
              </a:srgbClr>
            </a:solidFill>
            <a:ln w="12700" cap="flat" cmpd="sng" algn="ctr">
              <a:solidFill>
                <a:srgbClr val="A5A5A5">
                  <a:shade val="50000"/>
                  <a:hueOff val="0"/>
                  <a:satOff val="0"/>
                  <a:lumOff val="23975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2832E78-2AB8-4DEB-BD88-82A5C92D1F0E}"/>
                </a:ext>
              </a:extLst>
            </p:cNvPr>
            <p:cNvSpPr/>
            <p:nvPr/>
          </p:nvSpPr>
          <p:spPr>
            <a:xfrm>
              <a:off x="7977592" y="2286898"/>
              <a:ext cx="654258" cy="315471"/>
            </a:xfrm>
            <a:custGeom>
              <a:avLst/>
              <a:gdLst>
                <a:gd name="connsiteX0" fmla="*/ 0 w 1156308"/>
                <a:gd name="connsiteY0" fmla="*/ 0 h 1013572"/>
                <a:gd name="connsiteX1" fmla="*/ 1156308 w 1156308"/>
                <a:gd name="connsiteY1" fmla="*/ 0 h 1013572"/>
                <a:gd name="connsiteX2" fmla="*/ 1156308 w 1156308"/>
                <a:gd name="connsiteY2" fmla="*/ 1013572 h 1013572"/>
                <a:gd name="connsiteX3" fmla="*/ 0 w 1156308"/>
                <a:gd name="connsiteY3" fmla="*/ 1013572 h 1013572"/>
                <a:gd name="connsiteX4" fmla="*/ 0 w 1156308"/>
                <a:gd name="connsiteY4" fmla="*/ 0 h 1013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6308" h="1013572">
                  <a:moveTo>
                    <a:pt x="0" y="0"/>
                  </a:moveTo>
                  <a:lnTo>
                    <a:pt x="1156308" y="0"/>
                  </a:lnTo>
                  <a:lnTo>
                    <a:pt x="1156308" y="1013572"/>
                  </a:lnTo>
                  <a:lnTo>
                    <a:pt x="0" y="101357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dirty="0">
                  <a:solidFill>
                    <a:srgbClr val="B81050"/>
                  </a:solidFill>
                  <a:latin typeface="Century Gothic" panose="020B0502020202020204" pitchFamily="34" charset="0"/>
                  <a:ea typeface="+mj-ea"/>
                  <a:cs typeface="+mj-cs"/>
                </a:rPr>
                <a:t>2020</a:t>
              </a:r>
            </a:p>
          </p:txBody>
        </p:sp>
        <p:sp>
          <p:nvSpPr>
            <p:cNvPr id="48" name="Text Box 3">
              <a:extLst>
                <a:ext uri="{FF2B5EF4-FFF2-40B4-BE49-F238E27FC236}">
                  <a16:creationId xmlns:a16="http://schemas.microsoft.com/office/drawing/2014/main" id="{2CCD379D-E184-464E-A342-CACF3343F1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18764" y="1546093"/>
              <a:ext cx="1544032" cy="600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spcAft>
                  <a:spcPts val="600"/>
                </a:spcAft>
                <a:buNone/>
                <a:defRPr/>
              </a:pPr>
              <a:br>
                <a:rPr lang="en-US" altLang="en-US" sz="1100" b="1" kern="0" dirty="0">
                  <a:solidFill>
                    <a:prstClr val="black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rPr>
              </a:br>
              <a:r>
                <a:rPr lang="en-US" altLang="en-US" sz="1100" b="1" kern="0" dirty="0">
                  <a:solidFill>
                    <a:prstClr val="black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rPr>
                <a:t>Clinical study</a:t>
              </a:r>
              <a:br>
                <a:rPr lang="en-US" altLang="en-US" sz="1100" b="1" kern="0" dirty="0">
                  <a:solidFill>
                    <a:prstClr val="black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rPr>
              </a:br>
              <a:r>
                <a:rPr lang="en-US" altLang="en-US" sz="1100" b="1" kern="0" dirty="0">
                  <a:solidFill>
                    <a:prstClr val="black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rPr>
                <a:t>Commercialize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66489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9850" y="381929"/>
            <a:ext cx="6987653" cy="485571"/>
          </a:xfrm>
        </p:spPr>
        <p:txBody>
          <a:bodyPr/>
          <a:lstStyle/>
          <a:p>
            <a:r>
              <a:rPr lang="en-US" dirty="0">
                <a:solidFill>
                  <a:srgbClr val="C2146F"/>
                </a:solidFill>
              </a:rPr>
              <a:t>Funding and use of funds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822907-8A9D-4F6B-98F6-913902AD56B5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8417" y="898559"/>
            <a:ext cx="8549640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Investments to date - $1.1M (IIA - non dilutive grants, Trendlines, angels)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Major shareholders: Trendlines, Dr. Scherr, Dr. Goldberg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Use of proceeds through 2019 ($2M financing round): </a:t>
            </a:r>
          </a:p>
          <a:p>
            <a:pPr marL="744538" lvl="2" indent="-287338">
              <a:lnSpc>
                <a:spcPct val="150000"/>
              </a:lnSpc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sz="1600" dirty="0">
                <a:solidFill>
                  <a:sysClr val="windowText" lastClr="000000"/>
                </a:solidFill>
                <a:latin typeface="Century Gothic"/>
              </a:rPr>
              <a:t>FDA (Q4 ‘18) and FIH (Q2 ‘19) - $1050K</a:t>
            </a:r>
          </a:p>
          <a:p>
            <a:pPr marL="744538" lvl="2" indent="-287338">
              <a:lnSpc>
                <a:spcPct val="150000"/>
              </a:lnSpc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sz="1600" dirty="0">
                <a:solidFill>
                  <a:sysClr val="windowText" lastClr="000000"/>
                </a:solidFill>
                <a:latin typeface="Century Gothic"/>
              </a:rPr>
              <a:t>G&amp;A - $540K</a:t>
            </a:r>
          </a:p>
          <a:p>
            <a:pPr marL="744538" lvl="2" indent="-287338">
              <a:lnSpc>
                <a:spcPct val="150000"/>
              </a:lnSpc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sz="1600" dirty="0">
                <a:solidFill>
                  <a:sysClr val="windowText" lastClr="000000"/>
                </a:solidFill>
                <a:latin typeface="Century Gothic"/>
              </a:rPr>
              <a:t>Legal, IP, Corp - $225K</a:t>
            </a:r>
          </a:p>
          <a:p>
            <a:pPr marL="744538" lvl="2" indent="-287338">
              <a:lnSpc>
                <a:spcPct val="150000"/>
              </a:lnSpc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sz="1600" dirty="0">
                <a:solidFill>
                  <a:sysClr val="windowText" lastClr="000000"/>
                </a:solidFill>
                <a:latin typeface="Century Gothic"/>
              </a:rPr>
              <a:t>CE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82903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ame 24"/>
          <p:cNvSpPr/>
          <p:nvPr/>
        </p:nvSpPr>
        <p:spPr>
          <a:xfrm>
            <a:off x="1461572" y="3986270"/>
            <a:ext cx="6929852" cy="652529"/>
          </a:xfrm>
          <a:prstGeom prst="frame">
            <a:avLst>
              <a:gd name="adj1" fmla="val 5450"/>
            </a:avLst>
          </a:prstGeom>
          <a:noFill/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dk1">
              <a:tint val="50000"/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dk1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indent="117475"/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12 months from funding to market  </a:t>
            </a:r>
          </a:p>
        </p:txBody>
      </p:sp>
      <p:sp>
        <p:nvSpPr>
          <p:cNvPr id="58" name="Frame 57"/>
          <p:cNvSpPr/>
          <p:nvPr/>
        </p:nvSpPr>
        <p:spPr>
          <a:xfrm>
            <a:off x="1494791" y="2111841"/>
            <a:ext cx="6929852" cy="652529"/>
          </a:xfrm>
          <a:prstGeom prst="frame">
            <a:avLst>
              <a:gd name="adj1" fmla="val 5450"/>
            </a:avLst>
          </a:prstGeom>
          <a:noFill/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dk1">
              <a:tint val="50000"/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dk1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indent="117475"/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Large market opportunity </a:t>
            </a:r>
          </a:p>
        </p:txBody>
      </p:sp>
      <p:sp>
        <p:nvSpPr>
          <p:cNvPr id="59" name="Frame 58"/>
          <p:cNvSpPr/>
          <p:nvPr/>
        </p:nvSpPr>
        <p:spPr>
          <a:xfrm>
            <a:off x="1470007" y="2751806"/>
            <a:ext cx="6929852" cy="652529"/>
          </a:xfrm>
          <a:prstGeom prst="frame">
            <a:avLst>
              <a:gd name="adj1" fmla="val 5450"/>
            </a:avLst>
          </a:prstGeom>
          <a:noFill/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dk1">
              <a:tint val="50000"/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dk1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indent="117475"/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Experienced team</a:t>
            </a:r>
          </a:p>
        </p:txBody>
      </p:sp>
      <p:sp>
        <p:nvSpPr>
          <p:cNvPr id="12" name="Frame 11"/>
          <p:cNvSpPr/>
          <p:nvPr/>
        </p:nvSpPr>
        <p:spPr>
          <a:xfrm>
            <a:off x="1502662" y="868093"/>
            <a:ext cx="6929853" cy="652529"/>
          </a:xfrm>
          <a:prstGeom prst="frame">
            <a:avLst>
              <a:gd name="adj1" fmla="val 0"/>
            </a:avLst>
          </a:prstGeom>
          <a:noFill/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dk1">
              <a:tint val="50000"/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dk1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indent="117475"/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First non-surgical repair solution for prolapse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880" y="2244908"/>
            <a:ext cx="365760" cy="36576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454" y="990637"/>
            <a:ext cx="365760" cy="370262"/>
          </a:xfrm>
          <a:prstGeom prst="rect">
            <a:avLst/>
          </a:prstGeom>
        </p:spPr>
      </p:pic>
      <p:sp>
        <p:nvSpPr>
          <p:cNvPr id="57" name="Frame 56"/>
          <p:cNvSpPr/>
          <p:nvPr/>
        </p:nvSpPr>
        <p:spPr>
          <a:xfrm>
            <a:off x="1470007" y="1483830"/>
            <a:ext cx="6929852" cy="652529"/>
          </a:xfrm>
          <a:prstGeom prst="frame">
            <a:avLst>
              <a:gd name="adj1" fmla="val 5450"/>
            </a:avLst>
          </a:prstGeom>
          <a:noFill/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dk1">
              <a:tint val="50000"/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dk1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indent="117475"/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Successful POC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492" y="1620231"/>
            <a:ext cx="365760" cy="363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9122" y="2835917"/>
            <a:ext cx="457200" cy="457200"/>
          </a:xfrm>
          <a:prstGeom prst="rect">
            <a:avLst/>
          </a:prstGeom>
        </p:spPr>
      </p:pic>
      <p:sp>
        <p:nvSpPr>
          <p:cNvPr id="21" name="Frame 20"/>
          <p:cNvSpPr/>
          <p:nvPr/>
        </p:nvSpPr>
        <p:spPr>
          <a:xfrm>
            <a:off x="1482398" y="3404335"/>
            <a:ext cx="6929853" cy="652529"/>
          </a:xfrm>
          <a:prstGeom prst="frame">
            <a:avLst>
              <a:gd name="adj1" fmla="val 5450"/>
            </a:avLst>
          </a:prstGeom>
          <a:noFill/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dk1">
              <a:tint val="50000"/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dk1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indent="117475"/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Protective IP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0349" y="4125881"/>
            <a:ext cx="365760" cy="365760"/>
          </a:xfrm>
          <a:prstGeom prst="rect">
            <a:avLst/>
          </a:prstGeom>
        </p:spPr>
      </p:pic>
      <p:sp>
        <p:nvSpPr>
          <p:cNvPr id="19" name="Title 2"/>
          <p:cNvSpPr>
            <a:spLocks noGrp="1"/>
          </p:cNvSpPr>
          <p:nvPr>
            <p:ph type="title"/>
          </p:nvPr>
        </p:nvSpPr>
        <p:spPr>
          <a:xfrm>
            <a:off x="391471" y="213526"/>
            <a:ext cx="6987653" cy="485571"/>
          </a:xfrm>
        </p:spPr>
        <p:txBody>
          <a:bodyPr/>
          <a:lstStyle/>
          <a:p>
            <a:r>
              <a:rPr lang="en-US" sz="2400" dirty="0">
                <a:solidFill>
                  <a:srgbClr val="C2146F"/>
                </a:solidFill>
              </a:rPr>
              <a:t>Why Escala? </a:t>
            </a:r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753" y="3533466"/>
            <a:ext cx="365760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9236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0" y="2236527"/>
            <a:ext cx="8783730" cy="522620"/>
          </a:xfrm>
          <a:prstGeom prst="rect">
            <a:avLst/>
          </a:prstGeom>
          <a:solidFill>
            <a:srgbClr val="B81050"/>
          </a:solidFill>
        </p:spPr>
        <p:txBody>
          <a:bodyPr vert="horz" lIns="914400" tIns="45720" rIns="27432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Thank you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</p:txBody>
      </p:sp>
      <p:sp>
        <p:nvSpPr>
          <p:cNvPr id="7" name="Subtitle 3"/>
          <p:cNvSpPr txBox="1">
            <a:spLocks/>
          </p:cNvSpPr>
          <p:nvPr/>
        </p:nvSpPr>
        <p:spPr>
          <a:xfrm>
            <a:off x="782730" y="2896820"/>
            <a:ext cx="8001000" cy="1682496"/>
          </a:xfrm>
          <a:prstGeom prst="rect">
            <a:avLst/>
          </a:prstGeom>
          <a:noFill/>
          <a:ln w="15875" cap="flat" cmpd="sng" algn="ctr">
            <a:noFill/>
            <a:prstDash val="solid"/>
          </a:ln>
          <a:effectLst/>
        </p:spPr>
        <p:txBody>
          <a:bodyPr vert="horz" lIns="292608" tIns="91440" rIns="274320" bIns="91440" rtlCol="0" anchor="t" anchorCtr="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Tx/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Tx/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51A6C2"/>
              </a:buClr>
              <a:buSzTx/>
              <a:buFont typeface="Wingdings 2" pitchFamily="18" charset="2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51A6C2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Edit Goldberg </a:t>
            </a:r>
            <a:b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</a:b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edit@escalamedical.com </a:t>
            </a:r>
            <a:b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</a:b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+972 544 545276</a:t>
            </a:r>
          </a:p>
        </p:txBody>
      </p:sp>
    </p:spTree>
    <p:extLst>
      <p:ext uri="{BB962C8B-B14F-4D97-AF65-F5344CB8AC3E}">
        <p14:creationId xmlns:p14="http://schemas.microsoft.com/office/powerpoint/2010/main" val="286154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 rot="10800000" flipV="1">
            <a:off x="-4" y="3690257"/>
            <a:ext cx="9152983" cy="1459774"/>
          </a:xfrm>
          <a:prstGeom prst="rect">
            <a:avLst/>
          </a:prstGeom>
          <a:gradFill flip="none" rotWithShape="1">
            <a:gsLst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bg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  <a:effectLst>
            <a:glow>
              <a:schemeClr val="bg1">
                <a:alpha val="40000"/>
              </a:schemeClr>
            </a:glo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-4000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-40000"/>
            </a:schemeClr>
          </a:effectRef>
          <a:fontRef idx="minor">
            <a:schemeClr val="lt1"/>
          </a:fontRef>
        </p:style>
        <p:txBody>
          <a:bodyPr spcFirstLastPara="0" vert="horz" wrap="square" lIns="645160" tIns="22860" rIns="22860" bIns="22860" numCol="1" spcCol="1270" anchor="ctr" anchorCtr="0">
            <a:noAutofit/>
          </a:bodyPr>
          <a:lstStyle/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dirty="0">
              <a:solidFill>
                <a:srgbClr val="92224D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67788" y="299545"/>
            <a:ext cx="9014346" cy="835571"/>
          </a:xfrm>
          <a:prstGeom prst="rect">
            <a:avLst/>
          </a:prstGeom>
          <a:noFill/>
        </p:spPr>
        <p:txBody>
          <a:bodyPr vert="horz" lIns="548640" tIns="45720" rIns="27432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B8105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C2146F"/>
                </a:solidFill>
                <a:latin typeface="Century Gothic"/>
              </a:rPr>
              <a:t>The company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705492" y="1181663"/>
            <a:ext cx="8438508" cy="396836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69863" indent="-169863" algn="l" defTabSz="914400" rtl="0" eaLnBrk="1" latinLnBrk="0" hangingPunct="1">
              <a:spcBef>
                <a:spcPts val="20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69863" indent="-169863" algn="l" defTabSz="914400" rtl="0" eaLnBrk="1" latinLnBrk="0" hangingPunct="1"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69863" indent="-169863" algn="l" defTabSz="914400" rtl="0" eaLnBrk="1" latinLnBrk="0" hangingPunct="1"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7338" marR="0" lvl="0" indent="-287338" algn="l" defTabSz="914400" rtl="0" eaLnBrk="1" fontAlgn="auto" latinLnBrk="0" hangingPunct="1">
              <a:spcBef>
                <a:spcPts val="2000"/>
              </a:spcBef>
              <a:spcAft>
                <a:spcPts val="0"/>
              </a:spcAft>
              <a:buClrTx/>
              <a:buSzPct val="80000"/>
              <a:buFont typeface="Courier New" panose="02070309020205020404" pitchFamily="49" charset="0"/>
              <a:buChar char="o"/>
              <a:tabLst/>
              <a:defRPr/>
            </a:pPr>
            <a:r>
              <a:rPr lang="en-US" sz="1800" dirty="0">
                <a:solidFill>
                  <a:sysClr val="windowText" lastClr="000000"/>
                </a:solidFill>
                <a:latin typeface="Century Gothic"/>
              </a:rPr>
              <a:t>Founded by senior medical professionals </a:t>
            </a:r>
          </a:p>
          <a:p>
            <a:pPr marL="287338" marR="0" lvl="0" indent="-287338" algn="l" defTabSz="914400" rtl="0" eaLnBrk="1" fontAlgn="auto" latinLnBrk="0" hangingPunct="1">
              <a:spcBef>
                <a:spcPts val="2000"/>
              </a:spcBef>
              <a:spcAft>
                <a:spcPts val="0"/>
              </a:spcAft>
              <a:buClrTx/>
              <a:buSzPct val="80000"/>
              <a:buFont typeface="Courier New" panose="02070309020205020404" pitchFamily="49" charset="0"/>
              <a:buChar char="o"/>
              <a:tabLst/>
              <a:defRPr/>
            </a:pPr>
            <a:r>
              <a:rPr lang="en-US" sz="1800" dirty="0">
                <a:solidFill>
                  <a:sysClr val="windowText" lastClr="000000"/>
                </a:solidFill>
                <a:latin typeface="Century Gothic"/>
              </a:rPr>
              <a:t>Investors: Trendlines, private investors</a:t>
            </a:r>
          </a:p>
          <a:p>
            <a:pPr marL="287338" marR="0" lvl="0" indent="-287338" algn="l" defTabSz="914400" rtl="0" eaLnBrk="1" fontAlgn="auto" latinLnBrk="0" hangingPunct="1">
              <a:spcBef>
                <a:spcPts val="2000"/>
              </a:spcBef>
              <a:spcAft>
                <a:spcPts val="0"/>
              </a:spcAft>
              <a:buClrTx/>
              <a:buSzPct val="80000"/>
              <a:buFont typeface="Courier New" panose="02070309020205020404" pitchFamily="49" charset="0"/>
              <a:buChar char="o"/>
              <a:tabLst/>
              <a:defRPr/>
            </a:pPr>
            <a:r>
              <a:rPr lang="en-US" sz="1800" dirty="0">
                <a:solidFill>
                  <a:sysClr val="windowText" lastClr="000000"/>
                </a:solidFill>
                <a:latin typeface="Century Gothic"/>
              </a:rPr>
              <a:t>Proof of concept in three models </a:t>
            </a:r>
          </a:p>
          <a:p>
            <a:pPr marL="287338" marR="0" lvl="0" indent="-287338" algn="l" defTabSz="914400" rtl="0" eaLnBrk="1" fontAlgn="auto" latinLnBrk="0" hangingPunct="1">
              <a:spcBef>
                <a:spcPts val="2000"/>
              </a:spcBef>
              <a:spcAft>
                <a:spcPts val="0"/>
              </a:spcAft>
              <a:buClrTx/>
              <a:buSzPct val="80000"/>
              <a:buFont typeface="Courier New" panose="02070309020205020404" pitchFamily="49" charset="0"/>
              <a:buChar char="o"/>
              <a:tabLst/>
              <a:defRPr/>
            </a:pPr>
            <a:r>
              <a:rPr lang="en-US" sz="1800" dirty="0">
                <a:solidFill>
                  <a:sysClr val="windowText" lastClr="000000"/>
                </a:solidFill>
                <a:latin typeface="Century Gothic"/>
              </a:rPr>
              <a:t>FIH clinical study and FDA (Q1 2019)</a:t>
            </a:r>
          </a:p>
          <a:p>
            <a:pPr marL="287338" marR="0" lvl="0" indent="-287338" algn="l" defTabSz="914400" rtl="0" eaLnBrk="1" fontAlgn="auto" latinLnBrk="0" hangingPunct="1">
              <a:spcBef>
                <a:spcPts val="2000"/>
              </a:spcBef>
              <a:spcAft>
                <a:spcPts val="0"/>
              </a:spcAft>
              <a:buClrTx/>
              <a:buSzPct val="80000"/>
              <a:buFont typeface="Courier New" panose="02070309020205020404" pitchFamily="49" charset="0"/>
              <a:buChar char="o"/>
              <a:tabLst/>
              <a:defRPr/>
            </a:pPr>
            <a:r>
              <a:rPr lang="en-US" sz="1800" dirty="0">
                <a:solidFill>
                  <a:sysClr val="windowText" lastClr="000000"/>
                </a:solidFill>
                <a:latin typeface="Century Gothic"/>
              </a:rPr>
              <a:t>Strong IP </a:t>
            </a:r>
          </a:p>
          <a:p>
            <a:pPr marL="287338" indent="-287338"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sz="1800" dirty="0">
                <a:solidFill>
                  <a:sysClr val="windowText" lastClr="000000"/>
                </a:solidFill>
                <a:latin typeface="Century Gothic"/>
              </a:rPr>
              <a:t>Financing:</a:t>
            </a:r>
          </a:p>
          <a:p>
            <a:pPr marL="573087" lvl="2" indent="-285750">
              <a:spcBef>
                <a:spcPts val="2000"/>
              </a:spcBef>
              <a:buSzPct val="80000"/>
              <a:defRPr/>
            </a:pPr>
            <a:r>
              <a:rPr lang="en-US" dirty="0">
                <a:solidFill>
                  <a:sysClr val="windowText" lastClr="000000"/>
                </a:solidFill>
                <a:latin typeface="Century Gothic"/>
              </a:rPr>
              <a:t>$2 million round to commercialization - with strategic investor</a:t>
            </a:r>
          </a:p>
          <a:p>
            <a:pPr marL="573087" lvl="2" indent="-285750">
              <a:spcBef>
                <a:spcPts val="2000"/>
              </a:spcBef>
              <a:buSzPct val="80000"/>
              <a:defRPr/>
            </a:pPr>
            <a:r>
              <a:rPr lang="en-US" dirty="0">
                <a:solidFill>
                  <a:sysClr val="windowText" lastClr="000000"/>
                </a:solidFill>
                <a:latin typeface="Century Gothic"/>
              </a:rPr>
              <a:t>$850K  in two tranches to FIH and FDA  </a:t>
            </a:r>
          </a:p>
          <a:p>
            <a:pPr marL="287338" marR="0" lvl="0" indent="-287338" algn="l" defTabSz="914400" rtl="0" eaLnBrk="1" fontAlgn="auto" latinLnBrk="0" hangingPunct="1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80000"/>
              <a:buFont typeface="Courier New" panose="02070309020205020404" pitchFamily="49" charset="0"/>
              <a:buChar char="o"/>
              <a:tabLst/>
              <a:defRPr/>
            </a:pPr>
            <a:endParaRPr lang="en-US" sz="1800" dirty="0">
              <a:solidFill>
                <a:sysClr val="windowText" lastClr="000000"/>
              </a:solidFill>
              <a:latin typeface="Century Gothic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696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9491" y="1357905"/>
            <a:ext cx="3946085" cy="2456755"/>
            <a:chOff x="74113" y="614014"/>
            <a:chExt cx="3105573" cy="2083407"/>
          </a:xfrm>
        </p:grpSpPr>
        <p:pic>
          <p:nvPicPr>
            <p:cNvPr id="39" name="Picture 2" descr="https://cdn.tutsplus.com/webdesign/uploads/legacy/articles/095_icon_standards/men_women_symbols.png"/>
            <p:cNvPicPr>
              <a:picLocks noChangeAspect="1" noChangeArrowheads="1"/>
            </p:cNvPicPr>
            <p:nvPr/>
          </p:nvPicPr>
          <p:blipFill rotWithShape="1"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15" t="12424" r="23239" b="11794"/>
            <a:stretch/>
          </p:blipFill>
          <p:spPr bwMode="auto">
            <a:xfrm>
              <a:off x="1117178" y="626972"/>
              <a:ext cx="1032849" cy="2070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4" name="Group 33"/>
            <p:cNvGrpSpPr/>
            <p:nvPr/>
          </p:nvGrpSpPr>
          <p:grpSpPr>
            <a:xfrm>
              <a:off x="74113" y="614014"/>
              <a:ext cx="3100071" cy="2080596"/>
              <a:chOff x="1221474" y="409433"/>
              <a:chExt cx="4587909" cy="3264087"/>
            </a:xfrm>
          </p:grpSpPr>
          <p:pic>
            <p:nvPicPr>
              <p:cNvPr id="36" name="Picture 2" descr="https://cdn.tutsplus.com/webdesign/uploads/legacy/articles/095_icon_standards/men_women_symbols.png"/>
              <p:cNvPicPr>
                <a:picLocks noChangeAspect="1" noChangeArrowheads="1"/>
              </p:cNvPicPr>
              <p:nvPr/>
            </p:nvPicPr>
            <p:blipFill rotWithShape="1">
              <a:blip r:embed="rId5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935" t="12318" r="22722" b="12378"/>
              <a:stretch/>
            </p:blipFill>
            <p:spPr bwMode="auto">
              <a:xfrm>
                <a:off x="1221474" y="409433"/>
                <a:ext cx="1562669" cy="32276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2" descr="https://cdn.tutsplus.com/webdesign/uploads/legacy/articles/095_icon_standards/men_women_symbols.png"/>
              <p:cNvPicPr>
                <a:picLocks noChangeAspect="1" noChangeArrowheads="1"/>
              </p:cNvPicPr>
              <p:nvPr/>
            </p:nvPicPr>
            <p:blipFill rotWithShape="1"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15" t="12424" r="23239" b="11794"/>
              <a:stretch/>
            </p:blipFill>
            <p:spPr bwMode="auto">
              <a:xfrm>
                <a:off x="4280833" y="425352"/>
                <a:ext cx="1528550" cy="32481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5" name="TextBox 34"/>
            <p:cNvSpPr txBox="1"/>
            <p:nvPr/>
          </p:nvSpPr>
          <p:spPr>
            <a:xfrm>
              <a:off x="83014" y="1203971"/>
              <a:ext cx="3096672" cy="365406"/>
            </a:xfrm>
            <a:prstGeom prst="rect">
              <a:avLst/>
            </a:prstGeom>
            <a:solidFill>
              <a:schemeClr val="bg1">
                <a:lumMod val="75000"/>
                <a:alpha val="79000"/>
              </a:schemeClr>
            </a:solidFill>
          </p:spPr>
          <p:txBody>
            <a:bodyPr wrap="square" tIns="0" bIns="0" rtlCol="0" anchor="ctr" anchorCtr="0">
              <a:spAutoFit/>
            </a:bodyPr>
            <a:lstStyle/>
            <a:p>
              <a:pPr algn="ctr"/>
              <a:r>
                <a:rPr lang="en-US" sz="1400" b="1" dirty="0">
                  <a:solidFill>
                    <a:prstClr val="black"/>
                  </a:solidFill>
                </a:rPr>
                <a:t>I IN 3 WOMEN WILL SUFFER FROM </a:t>
              </a:r>
              <a:br>
                <a:rPr lang="en-US" sz="1400" b="1" dirty="0">
                  <a:solidFill>
                    <a:prstClr val="black"/>
                  </a:solidFill>
                </a:rPr>
              </a:br>
              <a:r>
                <a:rPr lang="en-US" sz="1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PELVIC ORGAN PROLAPSE </a:t>
              </a:r>
              <a:r>
                <a:rPr lang="en-US" sz="1400" b="1" dirty="0">
                  <a:solidFill>
                    <a:prstClr val="black"/>
                  </a:solidFill>
                </a:rPr>
                <a:t>IN THEIR LIFETIME </a:t>
              </a:r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4" t="69428" r="65041" b="10534"/>
          <a:stretch/>
        </p:blipFill>
        <p:spPr bwMode="auto">
          <a:xfrm>
            <a:off x="6808898" y="2211875"/>
            <a:ext cx="1989385" cy="13949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92" t="72960" r="22636" b="11221"/>
          <a:stretch/>
        </p:blipFill>
        <p:spPr bwMode="auto">
          <a:xfrm>
            <a:off x="4305299" y="3473450"/>
            <a:ext cx="2324689" cy="12950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000" y="375299"/>
            <a:ext cx="2202989" cy="13900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849" y="743117"/>
            <a:ext cx="2080587" cy="12539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582" y="3788220"/>
            <a:ext cx="1881701" cy="11255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1" r="15321" b="20185"/>
          <a:stretch/>
        </p:blipFill>
        <p:spPr bwMode="auto">
          <a:xfrm>
            <a:off x="4502969" y="2064666"/>
            <a:ext cx="2051050" cy="11986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516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4" descr="Image result for pelvic organ prolapse sympto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464" y="505477"/>
            <a:ext cx="1819275" cy="2505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6089262" y="3209618"/>
            <a:ext cx="633549" cy="137160"/>
          </a:xfrm>
          <a:prstGeom prst="line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-989414"/>
              <a:satOff val="-5690"/>
              <a:lumOff val="-4511"/>
              <a:alphaOff val="0"/>
            </a:schemeClr>
          </a:fillRef>
          <a:effectRef idx="2">
            <a:schemeClr val="accent4">
              <a:hueOff val="-989414"/>
              <a:satOff val="-5690"/>
              <a:lumOff val="-4511"/>
              <a:alphaOff val="0"/>
            </a:schemeClr>
          </a:effectRef>
          <a:fontRef idx="minor">
            <a:schemeClr val="lt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4826379"/>
            <a:ext cx="4572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822907-8A9D-4F6B-98F6-913902AD56B5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7" name="Freeform: Shape 26"/>
          <p:cNvSpPr/>
          <p:nvPr/>
        </p:nvSpPr>
        <p:spPr>
          <a:xfrm>
            <a:off x="822606" y="1286630"/>
            <a:ext cx="3150586" cy="3105160"/>
          </a:xfrm>
          <a:custGeom>
            <a:avLst/>
            <a:gdLst>
              <a:gd name="connsiteX0" fmla="*/ 0 w 1816381"/>
              <a:gd name="connsiteY0" fmla="*/ 908191 h 1816381"/>
              <a:gd name="connsiteX1" fmla="*/ 908191 w 1816381"/>
              <a:gd name="connsiteY1" fmla="*/ 0 h 1816381"/>
              <a:gd name="connsiteX2" fmla="*/ 1816382 w 1816381"/>
              <a:gd name="connsiteY2" fmla="*/ 908191 h 1816381"/>
              <a:gd name="connsiteX3" fmla="*/ 908191 w 1816381"/>
              <a:gd name="connsiteY3" fmla="*/ 1816382 h 1816381"/>
              <a:gd name="connsiteX4" fmla="*/ 0 w 1816381"/>
              <a:gd name="connsiteY4" fmla="*/ 908191 h 1816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6381" h="1816381">
                <a:moveTo>
                  <a:pt x="0" y="908191"/>
                </a:moveTo>
                <a:cubicBezTo>
                  <a:pt x="0" y="406611"/>
                  <a:pt x="406611" y="0"/>
                  <a:pt x="908191" y="0"/>
                </a:cubicBezTo>
                <a:cubicBezTo>
                  <a:pt x="1409771" y="0"/>
                  <a:pt x="1816382" y="406611"/>
                  <a:pt x="1816382" y="908191"/>
                </a:cubicBezTo>
                <a:cubicBezTo>
                  <a:pt x="1816382" y="1409771"/>
                  <a:pt x="1409771" y="1816382"/>
                  <a:pt x="908191" y="1816382"/>
                </a:cubicBezTo>
                <a:cubicBezTo>
                  <a:pt x="406611" y="1816382"/>
                  <a:pt x="0" y="1409771"/>
                  <a:pt x="0" y="9081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4699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20613" tIns="320613" rIns="320613" bIns="320613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2400" b="1" dirty="0">
                <a:solidFill>
                  <a:srgbClr val="C2146F"/>
                </a:solidFill>
                <a:latin typeface="Century Gothic" panose="020B0502020202020204" pitchFamily="34" charset="0"/>
                <a:ea typeface="+mj-ea"/>
                <a:cs typeface="+mj-cs"/>
              </a:rPr>
              <a:t>34 Million </a:t>
            </a:r>
            <a:r>
              <a:rPr lang="en-US" sz="2000" b="1" dirty="0">
                <a:solidFill>
                  <a:srgbClr val="C2146F"/>
                </a:solidFill>
                <a:latin typeface="Century Gothic" panose="020B0502020202020204" pitchFamily="34" charset="0"/>
                <a:ea typeface="+mj-ea"/>
                <a:cs typeface="+mj-cs"/>
              </a:rPr>
              <a:t>women</a:t>
            </a:r>
            <a:r>
              <a:rPr lang="en-US" sz="2000" kern="0" dirty="0">
                <a:solidFill>
                  <a:prstClr val="black"/>
                </a:solidFill>
                <a:latin typeface="Century Gothic"/>
              </a:rPr>
              <a:t> are diagnosed annually worldwide </a:t>
            </a:r>
          </a:p>
        </p:txBody>
      </p:sp>
      <p:sp>
        <p:nvSpPr>
          <p:cNvPr id="37" name="Freeform 43"/>
          <p:cNvSpPr/>
          <p:nvPr/>
        </p:nvSpPr>
        <p:spPr>
          <a:xfrm>
            <a:off x="5134722" y="3110508"/>
            <a:ext cx="1847168" cy="1768402"/>
          </a:xfrm>
          <a:custGeom>
            <a:avLst/>
            <a:gdLst>
              <a:gd name="connsiteX0" fmla="*/ 0 w 1511704"/>
              <a:gd name="connsiteY0" fmla="*/ 719883 h 1439765"/>
              <a:gd name="connsiteX1" fmla="*/ 755852 w 1511704"/>
              <a:gd name="connsiteY1" fmla="*/ 0 h 1439765"/>
              <a:gd name="connsiteX2" fmla="*/ 1511704 w 1511704"/>
              <a:gd name="connsiteY2" fmla="*/ 719883 h 1439765"/>
              <a:gd name="connsiteX3" fmla="*/ 755852 w 1511704"/>
              <a:gd name="connsiteY3" fmla="*/ 1439766 h 1439765"/>
              <a:gd name="connsiteX4" fmla="*/ 0 w 1511704"/>
              <a:gd name="connsiteY4" fmla="*/ 719883 h 1439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1704" h="1439765">
                <a:moveTo>
                  <a:pt x="0" y="719883"/>
                </a:moveTo>
                <a:cubicBezTo>
                  <a:pt x="0" y="322303"/>
                  <a:pt x="338406" y="0"/>
                  <a:pt x="755852" y="0"/>
                </a:cubicBezTo>
                <a:cubicBezTo>
                  <a:pt x="1173298" y="0"/>
                  <a:pt x="1511704" y="322303"/>
                  <a:pt x="1511704" y="719883"/>
                </a:cubicBezTo>
                <a:cubicBezTo>
                  <a:pt x="1511704" y="1117463"/>
                  <a:pt x="1173298" y="1439766"/>
                  <a:pt x="755852" y="1439766"/>
                </a:cubicBezTo>
                <a:cubicBezTo>
                  <a:pt x="338406" y="1439766"/>
                  <a:pt x="0" y="1117463"/>
                  <a:pt x="0" y="719883"/>
                </a:cubicBezTo>
                <a:close/>
              </a:path>
            </a:pathLst>
          </a:custGeom>
          <a:gradFill flip="none" rotWithShape="1">
            <a:gsLst>
              <a:gs pos="34000">
                <a:schemeClr val="bg1">
                  <a:tint val="90000"/>
                  <a:lumMod val="110000"/>
                </a:schemeClr>
              </a:gs>
              <a:gs pos="100000">
                <a:schemeClr val="bg1">
                  <a:shade val="64000"/>
                  <a:lumMod val="88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320613" rIns="0" bIns="320613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C2146F"/>
                </a:solidFill>
                <a:latin typeface="Century Gothic" panose="020B0502020202020204" pitchFamily="34" charset="0"/>
                <a:ea typeface="+mj-ea"/>
                <a:cs typeface="+mj-cs"/>
              </a:rPr>
              <a:t>X2</a:t>
            </a:r>
            <a:r>
              <a:rPr lang="en-US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algn="ctr" defTabSz="622300">
              <a:lnSpc>
                <a:spcPct val="9000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C2146F"/>
                </a:solidFill>
                <a:latin typeface="Century Gothic" panose="020B0502020202020204" pitchFamily="34" charset="0"/>
                <a:ea typeface="+mj-ea"/>
                <a:cs typeface="+mj-cs"/>
              </a:rPr>
              <a:t>incidence</a:t>
            </a:r>
            <a:r>
              <a:rPr lang="en-US" sz="2000" kern="0" dirty="0">
                <a:solidFill>
                  <a:srgbClr val="C2146F"/>
                </a:solidFill>
                <a:latin typeface="Century Gothic"/>
              </a:rPr>
              <a:t> </a:t>
            </a:r>
          </a:p>
          <a:p>
            <a:pPr algn="ctr" defTabSz="622300">
              <a:lnSpc>
                <a:spcPct val="90000"/>
              </a:lnSpc>
              <a:spcBef>
                <a:spcPct val="0"/>
              </a:spcBef>
            </a:pPr>
            <a:r>
              <a:rPr lang="en-US" sz="2000" kern="0" dirty="0">
                <a:solidFill>
                  <a:prstClr val="black"/>
                </a:solidFill>
                <a:latin typeface="Century Gothic"/>
              </a:rPr>
              <a:t>by 2050</a:t>
            </a:r>
          </a:p>
        </p:txBody>
      </p:sp>
      <p:sp>
        <p:nvSpPr>
          <p:cNvPr id="39" name="Freeform 12"/>
          <p:cNvSpPr/>
          <p:nvPr/>
        </p:nvSpPr>
        <p:spPr>
          <a:xfrm>
            <a:off x="4215458" y="1128924"/>
            <a:ext cx="1596248" cy="1549665"/>
          </a:xfrm>
          <a:custGeom>
            <a:avLst/>
            <a:gdLst>
              <a:gd name="connsiteX0" fmla="*/ 0 w 1511704"/>
              <a:gd name="connsiteY0" fmla="*/ 719883 h 1439765"/>
              <a:gd name="connsiteX1" fmla="*/ 755852 w 1511704"/>
              <a:gd name="connsiteY1" fmla="*/ 0 h 1439765"/>
              <a:gd name="connsiteX2" fmla="*/ 1511704 w 1511704"/>
              <a:gd name="connsiteY2" fmla="*/ 719883 h 1439765"/>
              <a:gd name="connsiteX3" fmla="*/ 755852 w 1511704"/>
              <a:gd name="connsiteY3" fmla="*/ 1439766 h 1439765"/>
              <a:gd name="connsiteX4" fmla="*/ 0 w 1511704"/>
              <a:gd name="connsiteY4" fmla="*/ 719883 h 1439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1704" h="1439765">
                <a:moveTo>
                  <a:pt x="0" y="719883"/>
                </a:moveTo>
                <a:cubicBezTo>
                  <a:pt x="0" y="322303"/>
                  <a:pt x="338406" y="0"/>
                  <a:pt x="755852" y="0"/>
                </a:cubicBezTo>
                <a:cubicBezTo>
                  <a:pt x="1173298" y="0"/>
                  <a:pt x="1511704" y="322303"/>
                  <a:pt x="1511704" y="719883"/>
                </a:cubicBezTo>
                <a:cubicBezTo>
                  <a:pt x="1511704" y="1117463"/>
                  <a:pt x="1173298" y="1439766"/>
                  <a:pt x="755852" y="1439766"/>
                </a:cubicBezTo>
                <a:cubicBezTo>
                  <a:pt x="338406" y="1439766"/>
                  <a:pt x="0" y="1117463"/>
                  <a:pt x="0" y="7198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556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320613" rIns="0" bIns="320613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Poor</a:t>
            </a:r>
            <a:b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Quality Of Life</a:t>
            </a:r>
          </a:p>
        </p:txBody>
      </p:sp>
      <p:sp>
        <p:nvSpPr>
          <p:cNvPr id="44" name="Oval 43"/>
          <p:cNvSpPr/>
          <p:nvPr/>
        </p:nvSpPr>
        <p:spPr>
          <a:xfrm>
            <a:off x="5891806" y="1706475"/>
            <a:ext cx="1343557" cy="1308446"/>
          </a:xfrm>
          <a:prstGeom prst="ellipse">
            <a:avLst/>
          </a:prstGeom>
          <a:gradFill>
            <a:gsLst>
              <a:gs pos="34000">
                <a:schemeClr val="bg1">
                  <a:tint val="90000"/>
                  <a:lumMod val="110000"/>
                </a:schemeClr>
              </a:gs>
              <a:gs pos="100000">
                <a:schemeClr val="bg1">
                  <a:shade val="64000"/>
                  <a:lumMod val="88000"/>
                </a:schemeClr>
              </a:gs>
            </a:gsLst>
            <a:lin ang="5400000" scaled="0"/>
          </a:gradFill>
          <a:ln>
            <a:noFill/>
          </a:ln>
          <a:effectLst>
            <a:outerShdw blurRad="2667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320613" rIns="0" bIns="320613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Aging </a:t>
            </a: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population</a:t>
            </a:r>
          </a:p>
        </p:txBody>
      </p:sp>
      <p:sp>
        <p:nvSpPr>
          <p:cNvPr id="47" name="Freeform 43"/>
          <p:cNvSpPr/>
          <p:nvPr/>
        </p:nvSpPr>
        <p:spPr>
          <a:xfrm>
            <a:off x="4190451" y="2820998"/>
            <a:ext cx="914400" cy="914400"/>
          </a:xfrm>
          <a:custGeom>
            <a:avLst/>
            <a:gdLst>
              <a:gd name="connsiteX0" fmla="*/ 0 w 1511704"/>
              <a:gd name="connsiteY0" fmla="*/ 719883 h 1439765"/>
              <a:gd name="connsiteX1" fmla="*/ 755852 w 1511704"/>
              <a:gd name="connsiteY1" fmla="*/ 0 h 1439765"/>
              <a:gd name="connsiteX2" fmla="*/ 1511704 w 1511704"/>
              <a:gd name="connsiteY2" fmla="*/ 719883 h 1439765"/>
              <a:gd name="connsiteX3" fmla="*/ 755852 w 1511704"/>
              <a:gd name="connsiteY3" fmla="*/ 1439766 h 1439765"/>
              <a:gd name="connsiteX4" fmla="*/ 0 w 1511704"/>
              <a:gd name="connsiteY4" fmla="*/ 719883 h 1439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1704" h="1439765">
                <a:moveTo>
                  <a:pt x="0" y="719883"/>
                </a:moveTo>
                <a:cubicBezTo>
                  <a:pt x="0" y="322303"/>
                  <a:pt x="338406" y="0"/>
                  <a:pt x="755852" y="0"/>
                </a:cubicBezTo>
                <a:cubicBezTo>
                  <a:pt x="1173298" y="0"/>
                  <a:pt x="1511704" y="322303"/>
                  <a:pt x="1511704" y="719883"/>
                </a:cubicBezTo>
                <a:cubicBezTo>
                  <a:pt x="1511704" y="1117463"/>
                  <a:pt x="1173298" y="1439766"/>
                  <a:pt x="755852" y="1439766"/>
                </a:cubicBezTo>
                <a:cubicBezTo>
                  <a:pt x="338406" y="1439766"/>
                  <a:pt x="0" y="1117463"/>
                  <a:pt x="0" y="719883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tint val="90000"/>
                  <a:lumMod val="110000"/>
                </a:schemeClr>
              </a:gs>
              <a:gs pos="100000">
                <a:schemeClr val="bg1">
                  <a:shade val="64000"/>
                  <a:lumMod val="88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320613" rIns="0" bIns="320613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Obesity</a:t>
            </a:r>
          </a:p>
        </p:txBody>
      </p:sp>
      <p:sp>
        <p:nvSpPr>
          <p:cNvPr id="50" name="Title 2"/>
          <p:cNvSpPr>
            <a:spLocks noGrp="1"/>
          </p:cNvSpPr>
          <p:nvPr>
            <p:ph type="title"/>
          </p:nvPr>
        </p:nvSpPr>
        <p:spPr>
          <a:xfrm>
            <a:off x="989943" y="156479"/>
            <a:ext cx="6865939" cy="92075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C2146F"/>
                </a:solidFill>
              </a:rPr>
              <a:t>Pelvic Organ Prolapse: </a:t>
            </a:r>
            <a:br>
              <a:rPr lang="en-US" sz="2400" dirty="0">
                <a:solidFill>
                  <a:srgbClr val="C2146F"/>
                </a:solidFill>
              </a:rPr>
            </a:br>
            <a:r>
              <a:rPr lang="en-US" sz="2400" dirty="0">
                <a:solidFill>
                  <a:srgbClr val="C2146F"/>
                </a:solidFill>
              </a:rPr>
              <a:t>	</a:t>
            </a:r>
            <a:r>
              <a:rPr lang="en-US" sz="2000" dirty="0">
                <a:solidFill>
                  <a:schemeClr val="tx1"/>
                </a:solidFill>
              </a:rPr>
              <a:t>A highly prevalent health problem </a:t>
            </a:r>
          </a:p>
        </p:txBody>
      </p:sp>
      <p:sp>
        <p:nvSpPr>
          <p:cNvPr id="52" name="Arrow: Chevron 51"/>
          <p:cNvSpPr/>
          <p:nvPr/>
        </p:nvSpPr>
        <p:spPr>
          <a:xfrm flipH="1">
            <a:off x="2476443" y="4685248"/>
            <a:ext cx="307031" cy="210312"/>
          </a:xfrm>
          <a:prstGeom prst="chevron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-989414"/>
              <a:satOff val="-5690"/>
              <a:lumOff val="-4511"/>
              <a:alphaOff val="0"/>
            </a:schemeClr>
          </a:fillRef>
          <a:effectRef idx="2">
            <a:schemeClr val="accent4">
              <a:hueOff val="-989414"/>
              <a:satOff val="-5690"/>
              <a:lumOff val="-4511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prstClr val="white"/>
              </a:solidFill>
              <a:latin typeface="Tw Cen MT" panose="020B0602020104020603"/>
            </a:endParaRPr>
          </a:p>
        </p:txBody>
      </p:sp>
      <p:sp>
        <p:nvSpPr>
          <p:cNvPr id="84" name="Block Arc 83"/>
          <p:cNvSpPr/>
          <p:nvPr/>
        </p:nvSpPr>
        <p:spPr>
          <a:xfrm flipH="1">
            <a:off x="253628" y="715315"/>
            <a:ext cx="4064269" cy="4178332"/>
          </a:xfrm>
          <a:prstGeom prst="blockArc">
            <a:avLst>
              <a:gd name="adj1" fmla="val 16509444"/>
              <a:gd name="adj2" fmla="val 5088054"/>
              <a:gd name="adj3" fmla="val 5240"/>
            </a:avLst>
          </a:prstGeom>
          <a:solidFill>
            <a:schemeClr val="bg1">
              <a:lumMod val="95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-989414"/>
              <a:satOff val="-5690"/>
              <a:lumOff val="-4511"/>
              <a:alphaOff val="0"/>
            </a:schemeClr>
          </a:fillRef>
          <a:effectRef idx="2">
            <a:schemeClr val="accent4">
              <a:hueOff val="-989414"/>
              <a:satOff val="-5690"/>
              <a:lumOff val="-4511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9" name="Arrow: Chevron 58"/>
          <p:cNvSpPr/>
          <p:nvPr/>
        </p:nvSpPr>
        <p:spPr>
          <a:xfrm flipH="1">
            <a:off x="2170435" y="4687160"/>
            <a:ext cx="307031" cy="210312"/>
          </a:xfrm>
          <a:prstGeom prst="chevron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-989414"/>
              <a:satOff val="-5690"/>
              <a:lumOff val="-4511"/>
              <a:alphaOff val="0"/>
            </a:schemeClr>
          </a:fillRef>
          <a:effectRef idx="2">
            <a:schemeClr val="accent4">
              <a:hueOff val="-989414"/>
              <a:satOff val="-5690"/>
              <a:lumOff val="-4511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prstClr val="white"/>
              </a:solidFill>
              <a:latin typeface="Tw Cen MT" panose="020B0602020104020603"/>
            </a:endParaRPr>
          </a:p>
        </p:txBody>
      </p:sp>
    </p:spTree>
    <p:extLst>
      <p:ext uri="{BB962C8B-B14F-4D97-AF65-F5344CB8AC3E}">
        <p14:creationId xmlns:p14="http://schemas.microsoft.com/office/powerpoint/2010/main" val="2217604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7097343" y="697635"/>
            <a:ext cx="1631524" cy="4121623"/>
            <a:chOff x="7323563" y="736979"/>
            <a:chExt cx="1631524" cy="4121623"/>
          </a:xfrm>
        </p:grpSpPr>
        <p:sp>
          <p:nvSpPr>
            <p:cNvPr id="23" name="Circular Arrow 8"/>
            <p:cNvSpPr/>
            <p:nvPr/>
          </p:nvSpPr>
          <p:spPr>
            <a:xfrm>
              <a:off x="7678273" y="736979"/>
              <a:ext cx="1276814" cy="1276879"/>
            </a:xfrm>
            <a:prstGeom prst="circularArrow">
              <a:avLst>
                <a:gd name="adj1" fmla="val 10980"/>
                <a:gd name="adj2" fmla="val 1142322"/>
                <a:gd name="adj3" fmla="val 4500000"/>
                <a:gd name="adj4" fmla="val 10800000"/>
                <a:gd name="adj5" fmla="val 12500"/>
              </a:avLst>
            </a:prstGeom>
            <a:gradFill>
              <a:gsLst>
                <a:gs pos="48000">
                  <a:srgbClr val="8A1A2D"/>
                </a:gs>
                <a:gs pos="100000">
                  <a:schemeClr val="bg1"/>
                </a:gs>
              </a:gsLst>
              <a:lin ang="16200000" scaled="1"/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9"/>
            <p:cNvSpPr/>
            <p:nvPr/>
          </p:nvSpPr>
          <p:spPr>
            <a:xfrm>
              <a:off x="7960174" y="1199425"/>
              <a:ext cx="712535" cy="356108"/>
            </a:xfrm>
            <a:custGeom>
              <a:avLst/>
              <a:gdLst>
                <a:gd name="connsiteX0" fmla="*/ 0 w 712535"/>
                <a:gd name="connsiteY0" fmla="*/ 0 h 356108"/>
                <a:gd name="connsiteX1" fmla="*/ 712535 w 712535"/>
                <a:gd name="connsiteY1" fmla="*/ 0 h 356108"/>
                <a:gd name="connsiteX2" fmla="*/ 712535 w 712535"/>
                <a:gd name="connsiteY2" fmla="*/ 356108 h 356108"/>
                <a:gd name="connsiteX3" fmla="*/ 0 w 712535"/>
                <a:gd name="connsiteY3" fmla="*/ 356108 h 356108"/>
                <a:gd name="connsiteX4" fmla="*/ 0 w 712535"/>
                <a:gd name="connsiteY4" fmla="*/ 0 h 356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2535" h="356108">
                  <a:moveTo>
                    <a:pt x="0" y="0"/>
                  </a:moveTo>
                  <a:lnTo>
                    <a:pt x="712535" y="0"/>
                  </a:lnTo>
                  <a:lnTo>
                    <a:pt x="712535" y="356108"/>
                  </a:lnTo>
                  <a:lnTo>
                    <a:pt x="0" y="35610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800" b="1" kern="1200" dirty="0">
                  <a:latin typeface="Century Gothic" panose="020B0502020202020204" pitchFamily="34" charset="0"/>
                </a:rPr>
                <a:t>Pressure</a:t>
              </a:r>
              <a:br>
                <a:rPr lang="en-US" sz="800" b="1" kern="1200" dirty="0">
                  <a:latin typeface="Century Gothic" panose="020B0502020202020204" pitchFamily="34" charset="0"/>
                </a:rPr>
              </a:br>
              <a:r>
                <a:rPr lang="en-US" sz="800" b="1" kern="1200" dirty="0">
                  <a:latin typeface="Century Gothic" panose="020B0502020202020204" pitchFamily="34" charset="0"/>
                </a:rPr>
                <a:t>Bulge</a:t>
              </a:r>
              <a:br>
                <a:rPr lang="en-US" sz="800" b="1" kern="1200" dirty="0">
                  <a:latin typeface="Century Gothic" panose="020B0502020202020204" pitchFamily="34" charset="0"/>
                </a:rPr>
              </a:br>
              <a:r>
                <a:rPr lang="en-US" sz="800" b="1" kern="1200" dirty="0">
                  <a:latin typeface="Century Gothic" panose="020B0502020202020204" pitchFamily="34" charset="0"/>
                </a:rPr>
                <a:t>Fullness</a:t>
              </a:r>
            </a:p>
          </p:txBody>
        </p:sp>
        <p:sp>
          <p:nvSpPr>
            <p:cNvPr id="25" name="Shape 24"/>
            <p:cNvSpPr/>
            <p:nvPr/>
          </p:nvSpPr>
          <p:spPr>
            <a:xfrm>
              <a:off x="7323563" y="1470628"/>
              <a:ext cx="1276814" cy="1276879"/>
            </a:xfrm>
            <a:prstGeom prst="leftCircularArrow">
              <a:avLst>
                <a:gd name="adj1" fmla="val 10980"/>
                <a:gd name="adj2" fmla="val 1142322"/>
                <a:gd name="adj3" fmla="val 6300000"/>
                <a:gd name="adj4" fmla="val 18900000"/>
                <a:gd name="adj5" fmla="val 12500"/>
              </a:avLst>
            </a:prstGeom>
            <a:gradFill>
              <a:gsLst>
                <a:gs pos="48000">
                  <a:srgbClr val="8A1A2D"/>
                </a:gs>
                <a:gs pos="100000">
                  <a:schemeClr val="bg1"/>
                </a:gs>
              </a:gsLst>
              <a:lin ang="16200000" scaled="1"/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27"/>
            <p:cNvSpPr/>
            <p:nvPr/>
          </p:nvSpPr>
          <p:spPr>
            <a:xfrm>
              <a:off x="7605702" y="3383249"/>
              <a:ext cx="712535" cy="356108"/>
            </a:xfrm>
            <a:custGeom>
              <a:avLst/>
              <a:gdLst>
                <a:gd name="connsiteX0" fmla="*/ 0 w 712535"/>
                <a:gd name="connsiteY0" fmla="*/ 0 h 356108"/>
                <a:gd name="connsiteX1" fmla="*/ 712535 w 712535"/>
                <a:gd name="connsiteY1" fmla="*/ 0 h 356108"/>
                <a:gd name="connsiteX2" fmla="*/ 712535 w 712535"/>
                <a:gd name="connsiteY2" fmla="*/ 356108 h 356108"/>
                <a:gd name="connsiteX3" fmla="*/ 0 w 712535"/>
                <a:gd name="connsiteY3" fmla="*/ 356108 h 356108"/>
                <a:gd name="connsiteX4" fmla="*/ 0 w 712535"/>
                <a:gd name="connsiteY4" fmla="*/ 0 h 356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2535" h="356108">
                  <a:moveTo>
                    <a:pt x="0" y="0"/>
                  </a:moveTo>
                  <a:lnTo>
                    <a:pt x="712535" y="0"/>
                  </a:lnTo>
                  <a:lnTo>
                    <a:pt x="712535" y="356108"/>
                  </a:lnTo>
                  <a:lnTo>
                    <a:pt x="0" y="35610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00" b="1" kern="1200" dirty="0">
                  <a:latin typeface="Century Gothic" panose="020B0502020202020204" pitchFamily="34" charset="0"/>
                </a:rPr>
                <a:t>Urine incontinence </a:t>
              </a:r>
            </a:p>
          </p:txBody>
        </p:sp>
        <p:sp>
          <p:nvSpPr>
            <p:cNvPr id="27" name="Circular Arrow 28"/>
            <p:cNvSpPr/>
            <p:nvPr/>
          </p:nvSpPr>
          <p:spPr>
            <a:xfrm>
              <a:off x="7678273" y="2207574"/>
              <a:ext cx="1276814" cy="1276879"/>
            </a:xfrm>
            <a:prstGeom prst="circularArrow">
              <a:avLst>
                <a:gd name="adj1" fmla="val 10980"/>
                <a:gd name="adj2" fmla="val 1142322"/>
                <a:gd name="adj3" fmla="val 4500000"/>
                <a:gd name="adj4" fmla="val 13500000"/>
                <a:gd name="adj5" fmla="val 12500"/>
              </a:avLst>
            </a:prstGeom>
            <a:gradFill>
              <a:gsLst>
                <a:gs pos="48000">
                  <a:srgbClr val="8A1A2D"/>
                </a:gs>
                <a:gs pos="100000">
                  <a:schemeClr val="bg1"/>
                </a:gs>
              </a:gsLst>
              <a:lin ang="16200000" scaled="1"/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30" name="Freeform 34"/>
            <p:cNvSpPr/>
            <p:nvPr/>
          </p:nvSpPr>
          <p:spPr>
            <a:xfrm>
              <a:off x="7605702" y="1908014"/>
              <a:ext cx="712535" cy="356108"/>
            </a:xfrm>
            <a:custGeom>
              <a:avLst/>
              <a:gdLst>
                <a:gd name="connsiteX0" fmla="*/ 0 w 712535"/>
                <a:gd name="connsiteY0" fmla="*/ 0 h 356108"/>
                <a:gd name="connsiteX1" fmla="*/ 712535 w 712535"/>
                <a:gd name="connsiteY1" fmla="*/ 0 h 356108"/>
                <a:gd name="connsiteX2" fmla="*/ 712535 w 712535"/>
                <a:gd name="connsiteY2" fmla="*/ 356108 h 356108"/>
                <a:gd name="connsiteX3" fmla="*/ 0 w 712535"/>
                <a:gd name="connsiteY3" fmla="*/ 356108 h 356108"/>
                <a:gd name="connsiteX4" fmla="*/ 0 w 712535"/>
                <a:gd name="connsiteY4" fmla="*/ 0 h 356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2535" h="356108">
                  <a:moveTo>
                    <a:pt x="0" y="0"/>
                  </a:moveTo>
                  <a:lnTo>
                    <a:pt x="712535" y="0"/>
                  </a:lnTo>
                  <a:lnTo>
                    <a:pt x="712535" y="356108"/>
                  </a:lnTo>
                  <a:lnTo>
                    <a:pt x="0" y="35610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00" b="1" kern="1200" dirty="0">
                  <a:latin typeface="Century Gothic" panose="020B0502020202020204" pitchFamily="34" charset="0"/>
                </a:rPr>
                <a:t>Pain </a:t>
              </a:r>
            </a:p>
          </p:txBody>
        </p:sp>
        <p:sp>
          <p:nvSpPr>
            <p:cNvPr id="31" name="Shape 30"/>
            <p:cNvSpPr/>
            <p:nvPr/>
          </p:nvSpPr>
          <p:spPr>
            <a:xfrm>
              <a:off x="7323563" y="2942460"/>
              <a:ext cx="1276814" cy="1276879"/>
            </a:xfrm>
            <a:prstGeom prst="leftCircularArrow">
              <a:avLst>
                <a:gd name="adj1" fmla="val 10980"/>
                <a:gd name="adj2" fmla="val 1142322"/>
                <a:gd name="adj3" fmla="val 6300000"/>
                <a:gd name="adj4" fmla="val 18900000"/>
                <a:gd name="adj5" fmla="val 12500"/>
              </a:avLst>
            </a:prstGeom>
            <a:gradFill>
              <a:gsLst>
                <a:gs pos="48000">
                  <a:srgbClr val="8A1A2D"/>
                </a:gs>
                <a:gs pos="100000">
                  <a:schemeClr val="bg1"/>
                </a:gs>
              </a:gsLst>
              <a:lin ang="16200000" scaled="1"/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32" name="Freeform 36"/>
            <p:cNvSpPr/>
            <p:nvPr/>
          </p:nvSpPr>
          <p:spPr>
            <a:xfrm>
              <a:off x="7960173" y="2663026"/>
              <a:ext cx="712535" cy="356108"/>
            </a:xfrm>
            <a:custGeom>
              <a:avLst/>
              <a:gdLst>
                <a:gd name="connsiteX0" fmla="*/ 0 w 712535"/>
                <a:gd name="connsiteY0" fmla="*/ 0 h 356108"/>
                <a:gd name="connsiteX1" fmla="*/ 712535 w 712535"/>
                <a:gd name="connsiteY1" fmla="*/ 0 h 356108"/>
                <a:gd name="connsiteX2" fmla="*/ 712535 w 712535"/>
                <a:gd name="connsiteY2" fmla="*/ 356108 h 356108"/>
                <a:gd name="connsiteX3" fmla="*/ 0 w 712535"/>
                <a:gd name="connsiteY3" fmla="*/ 356108 h 356108"/>
                <a:gd name="connsiteX4" fmla="*/ 0 w 712535"/>
                <a:gd name="connsiteY4" fmla="*/ 0 h 356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2535" h="356108">
                  <a:moveTo>
                    <a:pt x="0" y="0"/>
                  </a:moveTo>
                  <a:lnTo>
                    <a:pt x="712535" y="0"/>
                  </a:lnTo>
                  <a:lnTo>
                    <a:pt x="712535" y="356108"/>
                  </a:lnTo>
                  <a:lnTo>
                    <a:pt x="0" y="35610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00" b="1" kern="1200" dirty="0">
                  <a:latin typeface="Century Gothic" panose="020B0502020202020204" pitchFamily="34" charset="0"/>
                </a:rPr>
                <a:t>Sexual dysfunction</a:t>
              </a:r>
            </a:p>
          </p:txBody>
        </p:sp>
        <p:sp>
          <p:nvSpPr>
            <p:cNvPr id="33" name="Block Arc 32"/>
            <p:cNvSpPr/>
            <p:nvPr/>
          </p:nvSpPr>
          <p:spPr>
            <a:xfrm>
              <a:off x="7769047" y="3761014"/>
              <a:ext cx="1096944" cy="1097588"/>
            </a:xfrm>
            <a:prstGeom prst="blockArc">
              <a:avLst>
                <a:gd name="adj1" fmla="val 13500000"/>
                <a:gd name="adj2" fmla="val 10800000"/>
                <a:gd name="adj3" fmla="val 12740"/>
              </a:avLst>
            </a:prstGeom>
            <a:gradFill>
              <a:gsLst>
                <a:gs pos="48000">
                  <a:srgbClr val="8A1A2D"/>
                </a:gs>
                <a:gs pos="100000">
                  <a:schemeClr val="bg1"/>
                </a:gs>
              </a:gsLst>
              <a:lin ang="16200000" scaled="1"/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34" name="Freeform 38"/>
            <p:cNvSpPr/>
            <p:nvPr/>
          </p:nvSpPr>
          <p:spPr>
            <a:xfrm>
              <a:off x="7960174" y="4140203"/>
              <a:ext cx="712535" cy="356108"/>
            </a:xfrm>
            <a:custGeom>
              <a:avLst/>
              <a:gdLst>
                <a:gd name="connsiteX0" fmla="*/ 0 w 712535"/>
                <a:gd name="connsiteY0" fmla="*/ 0 h 356108"/>
                <a:gd name="connsiteX1" fmla="*/ 712535 w 712535"/>
                <a:gd name="connsiteY1" fmla="*/ 0 h 356108"/>
                <a:gd name="connsiteX2" fmla="*/ 712535 w 712535"/>
                <a:gd name="connsiteY2" fmla="*/ 356108 h 356108"/>
                <a:gd name="connsiteX3" fmla="*/ 0 w 712535"/>
                <a:gd name="connsiteY3" fmla="*/ 356108 h 356108"/>
                <a:gd name="connsiteX4" fmla="*/ 0 w 712535"/>
                <a:gd name="connsiteY4" fmla="*/ 0 h 356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2535" h="356108">
                  <a:moveTo>
                    <a:pt x="0" y="0"/>
                  </a:moveTo>
                  <a:lnTo>
                    <a:pt x="712535" y="0"/>
                  </a:lnTo>
                  <a:lnTo>
                    <a:pt x="712535" y="356108"/>
                  </a:lnTo>
                  <a:lnTo>
                    <a:pt x="0" y="35610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00" b="1" kern="1200" dirty="0">
                  <a:latin typeface="Century Gothic" panose="020B0502020202020204" pitchFamily="34" charset="0"/>
                </a:rPr>
                <a:t>Obstructed defecation</a:t>
              </a:r>
            </a:p>
          </p:txBody>
        </p:sp>
      </p:grpSp>
      <p:sp>
        <p:nvSpPr>
          <p:cNvPr id="43" name="Rectangle 42"/>
          <p:cNvSpPr/>
          <p:nvPr/>
        </p:nvSpPr>
        <p:spPr>
          <a:xfrm>
            <a:off x="4224187" y="1506469"/>
            <a:ext cx="21727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9688" algn="ctr">
              <a:spcBef>
                <a:spcPts val="0"/>
              </a:spcBef>
            </a:pPr>
            <a:r>
              <a:rPr lang="en-US" sz="1400" dirty="0">
                <a:latin typeface="Century Gothic" panose="020B0502020202020204" pitchFamily="34" charset="0"/>
                <a:ea typeface="+mj-ea"/>
                <a:cs typeface="+mj-cs"/>
                <a:sym typeface="Tahoma" charset="0"/>
              </a:rPr>
              <a:t>Pelvic organ</a:t>
            </a:r>
            <a:r>
              <a:rPr lang="en-US" sz="1400" dirty="0">
                <a:solidFill>
                  <a:prstClr val="black"/>
                </a:solidFill>
                <a:latin typeface="Century Gothic" panose="020B0502020202020204" pitchFamily="34" charset="0"/>
                <a:cs typeface="Tahoma" charset="0"/>
                <a:sym typeface="Tahoma" charset="0"/>
              </a:rPr>
              <a:t> </a:t>
            </a:r>
            <a:r>
              <a:rPr lang="en-US" sz="1400" dirty="0">
                <a:latin typeface="Century Gothic" panose="020B0502020202020204" pitchFamily="34" charset="0"/>
                <a:ea typeface="+mj-ea"/>
                <a:cs typeface="+mj-cs"/>
                <a:sym typeface="Tahoma" charset="0"/>
              </a:rPr>
              <a:t>prolapse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3810569" y="1311242"/>
            <a:ext cx="0" cy="355044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762" y="2268955"/>
            <a:ext cx="2557563" cy="20116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47" name="Title 2"/>
          <p:cNvSpPr txBox="1">
            <a:spLocks/>
          </p:cNvSpPr>
          <p:nvPr/>
        </p:nvSpPr>
        <p:spPr>
          <a:xfrm>
            <a:off x="272959" y="42420"/>
            <a:ext cx="8624555" cy="1195488"/>
          </a:xfrm>
          <a:prstGeom prst="rect">
            <a:avLst/>
          </a:prstGeom>
          <a:noFill/>
        </p:spPr>
        <p:txBody>
          <a:bodyPr vert="horz" lIns="548640" tIns="45720" rIns="27432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B8105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2146F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What is POP? 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469980" y="1494673"/>
            <a:ext cx="17046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9688" algn="ctr">
              <a:spcBef>
                <a:spcPts val="0"/>
              </a:spcBef>
            </a:pPr>
            <a:r>
              <a:rPr lang="en-US" sz="1400" dirty="0">
                <a:latin typeface="Century Gothic" panose="020B0502020202020204" pitchFamily="34" charset="0"/>
                <a:ea typeface="+mj-ea"/>
                <a:cs typeface="+mj-cs"/>
                <a:sym typeface="Tahoma" charset="0"/>
              </a:rPr>
              <a:t>Normal anatomy</a:t>
            </a:r>
          </a:p>
        </p:txBody>
      </p:sp>
      <p:grpSp>
        <p:nvGrpSpPr>
          <p:cNvPr id="1045" name="Group 1044"/>
          <p:cNvGrpSpPr/>
          <p:nvPr/>
        </p:nvGrpSpPr>
        <p:grpSpPr>
          <a:xfrm>
            <a:off x="150222" y="1515749"/>
            <a:ext cx="934277" cy="3576341"/>
            <a:chOff x="137160" y="1430844"/>
            <a:chExt cx="934277" cy="3576341"/>
          </a:xfrm>
        </p:grpSpPr>
        <p:pic>
          <p:nvPicPr>
            <p:cNvPr id="1024" name="Picture 1023"/>
            <p:cNvPicPr>
              <a:picLocks noChangeAspect="1"/>
            </p:cNvPicPr>
            <p:nvPr/>
          </p:nvPicPr>
          <p:blipFill rotWithShape="1"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E187A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05" t="15873" r="75006" b="30540"/>
            <a:stretch/>
          </p:blipFill>
          <p:spPr>
            <a:xfrm>
              <a:off x="213439" y="1430844"/>
              <a:ext cx="585079" cy="357634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  <a:softEdge rad="0"/>
            </a:effectLst>
          </p:spPr>
        </p:pic>
        <p:sp>
          <p:nvSpPr>
            <p:cNvPr id="1031" name="Rectangle: Rounded Corners 1030"/>
            <p:cNvSpPr/>
            <p:nvPr/>
          </p:nvSpPr>
          <p:spPr>
            <a:xfrm>
              <a:off x="137160" y="2903116"/>
              <a:ext cx="656628" cy="541993"/>
            </a:xfrm>
            <a:prstGeom prst="roundRect">
              <a:avLst/>
            </a:prstGeom>
            <a:solidFill>
              <a:schemeClr val="bg1">
                <a:alpha val="71000"/>
              </a:schemeClr>
            </a:solidFill>
            <a:ln w="34925">
              <a:solidFill>
                <a:srgbClr val="9B66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43" name="Straight Connector 1042"/>
            <p:cNvCxnSpPr/>
            <p:nvPr/>
          </p:nvCxnSpPr>
          <p:spPr>
            <a:xfrm flipV="1">
              <a:off x="191659" y="2462350"/>
              <a:ext cx="879778" cy="440766"/>
            </a:xfrm>
            <a:prstGeom prst="line">
              <a:avLst/>
            </a:prstGeom>
            <a:solidFill>
              <a:schemeClr val="bg1">
                <a:alpha val="71000"/>
              </a:schemeClr>
            </a:solidFill>
            <a:ln w="15875">
              <a:solidFill>
                <a:srgbClr val="9B66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H="1" flipV="1">
              <a:off x="180127" y="3445109"/>
              <a:ext cx="879778" cy="440766"/>
            </a:xfrm>
            <a:prstGeom prst="line">
              <a:avLst/>
            </a:prstGeom>
            <a:solidFill>
              <a:schemeClr val="bg1">
                <a:alpha val="71000"/>
              </a:schemeClr>
            </a:solidFill>
            <a:ln w="15875">
              <a:solidFill>
                <a:srgbClr val="9B66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pic>
        <p:nvPicPr>
          <p:cNvPr id="41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25"/>
          <a:stretch/>
        </p:blipFill>
        <p:spPr bwMode="auto">
          <a:xfrm>
            <a:off x="1076167" y="2267346"/>
            <a:ext cx="2510111" cy="20017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405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 rot="10800000" flipV="1">
            <a:off x="-5" y="1411006"/>
            <a:ext cx="9152983" cy="887991"/>
          </a:xfrm>
          <a:prstGeom prst="rect">
            <a:avLst/>
          </a:prstGeom>
          <a:gradFill flip="none" rotWithShape="1">
            <a:gsLst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bg1">
                  <a:lumMod val="75000"/>
                </a:schemeClr>
              </a:gs>
            </a:gsLst>
            <a:lin ang="10800000" scaled="0"/>
            <a:tileRect/>
          </a:gradFill>
          <a:ln>
            <a:noFill/>
          </a:ln>
          <a:effectLst>
            <a:glow>
              <a:schemeClr val="bg1">
                <a:alpha val="40000"/>
              </a:schemeClr>
            </a:glo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-4000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-40000"/>
            </a:schemeClr>
          </a:effectRef>
          <a:fontRef idx="minor">
            <a:schemeClr val="lt1"/>
          </a:fontRef>
        </p:style>
        <p:txBody>
          <a:bodyPr spcFirstLastPara="0" vert="horz" wrap="square" lIns="645160" tIns="22860" rIns="22860" bIns="22860" numCol="1" spcCol="1270" anchor="ctr" anchorCtr="0">
            <a:noAutofit/>
          </a:bodyPr>
          <a:lstStyle/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dirty="0">
              <a:solidFill>
                <a:srgbClr val="92224D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101202" y="2740439"/>
            <a:ext cx="4802517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6" algn="ctr">
              <a:lnSpc>
                <a:spcPct val="150000"/>
              </a:lnSpc>
              <a:buSzPct val="77000"/>
            </a:pPr>
            <a:r>
              <a:rPr lang="en-US" b="1" dirty="0">
                <a:latin typeface="Century Gothic" panose="020B0502020202020204" pitchFamily="34" charset="0"/>
                <a:ea typeface="+mj-ea"/>
                <a:cs typeface="+mj-cs"/>
                <a:sym typeface="Tahoma" charset="0"/>
              </a:rPr>
              <a:t>non-surgical “mid-path” repair solution </a:t>
            </a:r>
            <a:br>
              <a:rPr lang="en-US" b="1" dirty="0">
                <a:latin typeface="Century Gothic" panose="020B0502020202020204" pitchFamily="34" charset="0"/>
                <a:ea typeface="+mj-ea"/>
                <a:cs typeface="+mj-cs"/>
                <a:sym typeface="Tahoma" charset="0"/>
              </a:rPr>
            </a:br>
            <a:r>
              <a:rPr lang="en-US" b="1" dirty="0">
                <a:latin typeface="Century Gothic" panose="020B0502020202020204" pitchFamily="34" charset="0"/>
                <a:ea typeface="+mj-ea"/>
                <a:cs typeface="+mj-cs"/>
                <a:sym typeface="Tahoma" charset="0"/>
              </a:rPr>
              <a:t>is not available for: </a:t>
            </a:r>
          </a:p>
          <a:p>
            <a:pPr marL="0" lvl="6" algn="ctr">
              <a:lnSpc>
                <a:spcPct val="150000"/>
              </a:lnSpc>
              <a:buSzPct val="77000"/>
            </a:pPr>
            <a:r>
              <a:rPr lang="en-US" sz="1600" dirty="0">
                <a:latin typeface="Century Gothic" panose="020B0502020202020204" pitchFamily="34" charset="0"/>
                <a:ea typeface="+mj-ea"/>
                <a:cs typeface="+mj-cs"/>
                <a:sym typeface="Tahoma" charset="0"/>
              </a:rPr>
              <a:t>women that fail pessary treatment </a:t>
            </a:r>
            <a:br>
              <a:rPr lang="en-US" sz="1600" dirty="0">
                <a:latin typeface="Century Gothic" panose="020B0502020202020204" pitchFamily="34" charset="0"/>
                <a:ea typeface="+mj-ea"/>
                <a:cs typeface="+mj-cs"/>
                <a:sym typeface="Tahoma" charset="0"/>
              </a:rPr>
            </a:br>
            <a:r>
              <a:rPr lang="en-US" sz="1600" dirty="0">
                <a:latin typeface="Century Gothic" panose="020B0502020202020204" pitchFamily="34" charset="0"/>
                <a:ea typeface="+mj-ea"/>
                <a:cs typeface="+mj-cs"/>
                <a:sym typeface="Tahoma" charset="0"/>
              </a:rPr>
              <a:t>poor surgical candidates</a:t>
            </a:r>
            <a:br>
              <a:rPr lang="en-US" sz="1600" dirty="0">
                <a:latin typeface="Century Gothic" panose="020B0502020202020204" pitchFamily="34" charset="0"/>
                <a:ea typeface="+mj-ea"/>
                <a:cs typeface="+mj-cs"/>
                <a:sym typeface="Tahoma" charset="0"/>
              </a:rPr>
            </a:br>
            <a:r>
              <a:rPr lang="en-US" sz="1600" dirty="0">
                <a:latin typeface="Century Gothic" panose="020B0502020202020204" pitchFamily="34" charset="0"/>
                <a:ea typeface="+mj-ea"/>
                <a:cs typeface="+mj-cs"/>
                <a:sym typeface="Tahoma" charset="0"/>
              </a:rPr>
              <a:t>women reluctant to undergo surgery </a:t>
            </a:r>
            <a:br>
              <a:rPr lang="en-US" sz="1400" b="1" dirty="0">
                <a:latin typeface="Century Gothic" panose="020B0502020202020204" pitchFamily="34" charset="0"/>
                <a:ea typeface="+mj-ea"/>
                <a:cs typeface="+mj-cs"/>
                <a:sym typeface="Tahoma" charset="0"/>
              </a:rPr>
            </a:br>
            <a:endParaRPr lang="en-US" b="1" dirty="0">
              <a:latin typeface="Century Gothic" panose="020B0502020202020204" pitchFamily="34" charset="0"/>
              <a:ea typeface="+mj-ea"/>
              <a:cs typeface="+mj-cs"/>
              <a:sym typeface="Tahoma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0" y="227497"/>
            <a:ext cx="6987653" cy="485571"/>
          </a:xfrm>
          <a:prstGeom prst="rect">
            <a:avLst/>
          </a:prstGeom>
          <a:noFill/>
        </p:spPr>
        <p:txBody>
          <a:bodyPr vert="horz" lIns="548640" tIns="45720" rIns="27432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B8105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2146F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The unmet need in POP repair</a:t>
            </a:r>
          </a:p>
        </p:txBody>
      </p:sp>
      <p:pic>
        <p:nvPicPr>
          <p:cNvPr id="25" name="Picture Placeholder 24"/>
          <p:cNvPicPr>
            <a:picLocks noGrp="1" noChangeAspect="1"/>
          </p:cNvPicPr>
          <p:nvPr>
            <p:ph type="pic" idx="21"/>
          </p:nvPr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732" b="17732"/>
          <a:stretch>
            <a:fillRect/>
          </a:stretch>
        </p:blipFill>
        <p:spPr>
          <a:xfrm>
            <a:off x="5837763" y="1201783"/>
            <a:ext cx="2477514" cy="1281042"/>
          </a:xfrm>
        </p:spPr>
      </p:pic>
      <p:pic>
        <p:nvPicPr>
          <p:cNvPr id="23" name="Picture Placeholder 22"/>
          <p:cNvPicPr>
            <a:picLocks noGrp="1" noChangeAspect="1"/>
          </p:cNvPicPr>
          <p:nvPr>
            <p:ph type="pic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08" b="17008"/>
          <a:stretch>
            <a:fillRect/>
          </a:stretch>
        </p:blipFill>
        <p:spPr>
          <a:xfrm>
            <a:off x="399864" y="1201783"/>
            <a:ext cx="2472307" cy="1281042"/>
          </a:xfrm>
        </p:spPr>
      </p:pic>
      <p:sp>
        <p:nvSpPr>
          <p:cNvPr id="54" name="Freeform 32"/>
          <p:cNvSpPr/>
          <p:nvPr/>
        </p:nvSpPr>
        <p:spPr>
          <a:xfrm>
            <a:off x="444715" y="1940944"/>
            <a:ext cx="2377440" cy="204799"/>
          </a:xfrm>
          <a:custGeom>
            <a:avLst/>
            <a:gdLst>
              <a:gd name="connsiteX0" fmla="*/ 0 w 2236539"/>
              <a:gd name="connsiteY0" fmla="*/ 0 h 204799"/>
              <a:gd name="connsiteX1" fmla="*/ 2236539 w 2236539"/>
              <a:gd name="connsiteY1" fmla="*/ 0 h 204799"/>
              <a:gd name="connsiteX2" fmla="*/ 2236539 w 2236539"/>
              <a:gd name="connsiteY2" fmla="*/ 204799 h 204799"/>
              <a:gd name="connsiteX3" fmla="*/ 0 w 2236539"/>
              <a:gd name="connsiteY3" fmla="*/ 204799 h 204799"/>
              <a:gd name="connsiteX4" fmla="*/ 0 w 2236539"/>
              <a:gd name="connsiteY4" fmla="*/ 0 h 204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539" h="204799">
                <a:moveTo>
                  <a:pt x="0" y="0"/>
                </a:moveTo>
                <a:lnTo>
                  <a:pt x="2236539" y="0"/>
                </a:lnTo>
                <a:lnTo>
                  <a:pt x="2236539" y="204799"/>
                </a:lnTo>
                <a:lnTo>
                  <a:pt x="0" y="204799"/>
                </a:lnTo>
                <a:lnTo>
                  <a:pt x="0" y="0"/>
                </a:lnTo>
                <a:close/>
              </a:path>
            </a:pathLst>
          </a:custGeom>
          <a:solidFill>
            <a:srgbClr val="9F2565">
              <a:alpha val="48000"/>
            </a:srgbClr>
          </a:solidFill>
          <a:ln>
            <a:noFill/>
          </a:ln>
          <a:effectLst/>
        </p:spPr>
        <p:txBody>
          <a:bodyPr spcFirstLastPara="0" vert="horz" wrap="square" lIns="91440" tIns="34290" rIns="91440" bIns="34290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0" dirty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Temporary </a:t>
            </a:r>
          </a:p>
        </p:txBody>
      </p:sp>
      <p:sp>
        <p:nvSpPr>
          <p:cNvPr id="55" name="Freeform 33"/>
          <p:cNvSpPr/>
          <p:nvPr/>
        </p:nvSpPr>
        <p:spPr>
          <a:xfrm>
            <a:off x="447720" y="1618292"/>
            <a:ext cx="2377440" cy="190914"/>
          </a:xfrm>
          <a:custGeom>
            <a:avLst/>
            <a:gdLst>
              <a:gd name="connsiteX0" fmla="*/ 0 w 2236539"/>
              <a:gd name="connsiteY0" fmla="*/ 0 h 204799"/>
              <a:gd name="connsiteX1" fmla="*/ 2236539 w 2236539"/>
              <a:gd name="connsiteY1" fmla="*/ 0 h 204799"/>
              <a:gd name="connsiteX2" fmla="*/ 2236539 w 2236539"/>
              <a:gd name="connsiteY2" fmla="*/ 204799 h 204799"/>
              <a:gd name="connsiteX3" fmla="*/ 0 w 2236539"/>
              <a:gd name="connsiteY3" fmla="*/ 204799 h 204799"/>
              <a:gd name="connsiteX4" fmla="*/ 0 w 2236539"/>
              <a:gd name="connsiteY4" fmla="*/ 0 h 204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539" h="204799">
                <a:moveTo>
                  <a:pt x="0" y="0"/>
                </a:moveTo>
                <a:lnTo>
                  <a:pt x="2236539" y="0"/>
                </a:lnTo>
                <a:lnTo>
                  <a:pt x="2236539" y="204799"/>
                </a:lnTo>
                <a:lnTo>
                  <a:pt x="0" y="204799"/>
                </a:lnTo>
                <a:lnTo>
                  <a:pt x="0" y="0"/>
                </a:lnTo>
                <a:close/>
              </a:path>
            </a:pathLst>
          </a:custGeom>
          <a:solidFill>
            <a:srgbClr val="9F2565">
              <a:alpha val="48000"/>
            </a:srgbClr>
          </a:solidFill>
          <a:ln>
            <a:noFill/>
          </a:ln>
          <a:effectLst/>
        </p:spPr>
        <p:txBody>
          <a:bodyPr spcFirstLastPara="0" vert="horz" wrap="square" lIns="91440" tIns="34290" rIns="91440" bIns="34290" numCol="1" spcCol="1270" anchor="ctr" anchorCtr="0">
            <a:noAutofit/>
          </a:bodyPr>
          <a:lstStyle/>
          <a:p>
            <a:pPr marL="0" marR="0" lvl="0" indent="0" algn="ctr" defTabSz="4000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No repair</a:t>
            </a:r>
            <a:r>
              <a:rPr kumimoji="0" lang="en-US" sz="14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 </a:t>
            </a:r>
          </a:p>
        </p:txBody>
      </p:sp>
      <p:sp>
        <p:nvSpPr>
          <p:cNvPr id="56" name="Freeform 34"/>
          <p:cNvSpPr/>
          <p:nvPr/>
        </p:nvSpPr>
        <p:spPr>
          <a:xfrm>
            <a:off x="5868772" y="1936511"/>
            <a:ext cx="2398430" cy="204799"/>
          </a:xfrm>
          <a:custGeom>
            <a:avLst/>
            <a:gdLst>
              <a:gd name="connsiteX0" fmla="*/ 0 w 2236539"/>
              <a:gd name="connsiteY0" fmla="*/ 0 h 204799"/>
              <a:gd name="connsiteX1" fmla="*/ 2236539 w 2236539"/>
              <a:gd name="connsiteY1" fmla="*/ 0 h 204799"/>
              <a:gd name="connsiteX2" fmla="*/ 2236539 w 2236539"/>
              <a:gd name="connsiteY2" fmla="*/ 204799 h 204799"/>
              <a:gd name="connsiteX3" fmla="*/ 0 w 2236539"/>
              <a:gd name="connsiteY3" fmla="*/ 204799 h 204799"/>
              <a:gd name="connsiteX4" fmla="*/ 0 w 2236539"/>
              <a:gd name="connsiteY4" fmla="*/ 0 h 204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539" h="204799">
                <a:moveTo>
                  <a:pt x="0" y="0"/>
                </a:moveTo>
                <a:lnTo>
                  <a:pt x="2236539" y="0"/>
                </a:lnTo>
                <a:lnTo>
                  <a:pt x="2236539" y="204799"/>
                </a:lnTo>
                <a:lnTo>
                  <a:pt x="0" y="204799"/>
                </a:lnTo>
                <a:lnTo>
                  <a:pt x="0" y="0"/>
                </a:lnTo>
                <a:close/>
              </a:path>
            </a:pathLst>
          </a:custGeom>
          <a:solidFill>
            <a:srgbClr val="9F2565">
              <a:alpha val="48000"/>
            </a:srgbClr>
          </a:solidFill>
          <a:ln>
            <a:noFill/>
          </a:ln>
          <a:effectLst/>
        </p:spPr>
        <p:txBody>
          <a:bodyPr spcFirstLastPara="0" vert="horz" wrap="square" lIns="91440" tIns="34290" rIns="91440" bIns="34290" numCol="1" spcCol="1270" anchor="ctr" anchorCtr="0">
            <a:noAutofit/>
          </a:bodyPr>
          <a:lstStyle/>
          <a:p>
            <a:pPr marL="0" marR="0" lvl="0" indent="0" algn="ctr" defTabSz="4000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Complications </a:t>
            </a:r>
          </a:p>
        </p:txBody>
      </p:sp>
      <p:sp>
        <p:nvSpPr>
          <p:cNvPr id="57" name="Freeform 35"/>
          <p:cNvSpPr/>
          <p:nvPr/>
        </p:nvSpPr>
        <p:spPr>
          <a:xfrm>
            <a:off x="5868772" y="1619824"/>
            <a:ext cx="2398430" cy="204799"/>
          </a:xfrm>
          <a:custGeom>
            <a:avLst/>
            <a:gdLst>
              <a:gd name="connsiteX0" fmla="*/ 0 w 2236539"/>
              <a:gd name="connsiteY0" fmla="*/ 0 h 204799"/>
              <a:gd name="connsiteX1" fmla="*/ 2236539 w 2236539"/>
              <a:gd name="connsiteY1" fmla="*/ 0 h 204799"/>
              <a:gd name="connsiteX2" fmla="*/ 2236539 w 2236539"/>
              <a:gd name="connsiteY2" fmla="*/ 204799 h 204799"/>
              <a:gd name="connsiteX3" fmla="*/ 0 w 2236539"/>
              <a:gd name="connsiteY3" fmla="*/ 204799 h 204799"/>
              <a:gd name="connsiteX4" fmla="*/ 0 w 2236539"/>
              <a:gd name="connsiteY4" fmla="*/ 0 h 204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539" h="204799">
                <a:moveTo>
                  <a:pt x="0" y="0"/>
                </a:moveTo>
                <a:lnTo>
                  <a:pt x="2236539" y="0"/>
                </a:lnTo>
                <a:lnTo>
                  <a:pt x="2236539" y="204799"/>
                </a:lnTo>
                <a:lnTo>
                  <a:pt x="0" y="204799"/>
                </a:lnTo>
                <a:lnTo>
                  <a:pt x="0" y="0"/>
                </a:lnTo>
                <a:close/>
              </a:path>
            </a:pathLst>
          </a:custGeom>
          <a:solidFill>
            <a:srgbClr val="9F2565">
              <a:alpha val="48000"/>
            </a:srgbClr>
          </a:solidFill>
          <a:ln>
            <a:noFill/>
          </a:ln>
          <a:effectLst/>
        </p:spPr>
        <p:txBody>
          <a:bodyPr spcFirstLastPara="0" vert="horz" wrap="square" lIns="91440" tIns="34290" rIns="91440" bIns="34290" numCol="1" spcCol="1270" anchor="ctr" anchorCtr="0">
            <a:noAutofit/>
          </a:bodyPr>
          <a:lstStyle/>
          <a:p>
            <a:pPr marL="0" marR="0" lvl="0" indent="0" algn="ctr" defTabSz="4000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Invasive</a:t>
            </a:r>
            <a:r>
              <a:rPr kumimoji="0" lang="en-US" sz="14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58670" y="4778217"/>
            <a:ext cx="573161" cy="273844"/>
          </a:xfrm>
        </p:spPr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9863" y="845615"/>
            <a:ext cx="24723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sym typeface="Tahoma" charset="0"/>
              </a:rPr>
              <a:t>Supportive devices </a:t>
            </a:r>
            <a:endParaRPr lang="en-US" sz="1400" b="1" dirty="0"/>
          </a:p>
        </p:txBody>
      </p:sp>
      <p:sp>
        <p:nvSpPr>
          <p:cNvPr id="14" name="Rectangle 13"/>
          <p:cNvSpPr/>
          <p:nvPr/>
        </p:nvSpPr>
        <p:spPr>
          <a:xfrm>
            <a:off x="5837763" y="846733"/>
            <a:ext cx="24775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sym typeface="Tahoma" charset="0"/>
              </a:rPr>
              <a:t>Surgery</a:t>
            </a:r>
            <a:endParaRPr lang="en-US" sz="1400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3848" y="-35074"/>
            <a:ext cx="2115495" cy="51820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512329" y="1011792"/>
            <a:ext cx="1645920" cy="1645920"/>
            <a:chOff x="3375849" y="1154510"/>
            <a:chExt cx="1603679" cy="1645920"/>
          </a:xfrm>
        </p:grpSpPr>
        <p:sp>
          <p:nvSpPr>
            <p:cNvPr id="19" name="Freeform: Shape 18"/>
            <p:cNvSpPr/>
            <p:nvPr/>
          </p:nvSpPr>
          <p:spPr>
            <a:xfrm>
              <a:off x="3375849" y="1154510"/>
              <a:ext cx="1603679" cy="1645920"/>
            </a:xfrm>
            <a:custGeom>
              <a:avLst/>
              <a:gdLst>
                <a:gd name="connsiteX0" fmla="*/ 0 w 1816381"/>
                <a:gd name="connsiteY0" fmla="*/ 908191 h 1816381"/>
                <a:gd name="connsiteX1" fmla="*/ 908191 w 1816381"/>
                <a:gd name="connsiteY1" fmla="*/ 0 h 1816381"/>
                <a:gd name="connsiteX2" fmla="*/ 1816382 w 1816381"/>
                <a:gd name="connsiteY2" fmla="*/ 908191 h 1816381"/>
                <a:gd name="connsiteX3" fmla="*/ 908191 w 1816381"/>
                <a:gd name="connsiteY3" fmla="*/ 1816382 h 1816381"/>
                <a:gd name="connsiteX4" fmla="*/ 0 w 1816381"/>
                <a:gd name="connsiteY4" fmla="*/ 908191 h 1816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6381" h="1816381">
                  <a:moveTo>
                    <a:pt x="0" y="908191"/>
                  </a:moveTo>
                  <a:cubicBezTo>
                    <a:pt x="0" y="406611"/>
                    <a:pt x="406611" y="0"/>
                    <a:pt x="908191" y="0"/>
                  </a:cubicBezTo>
                  <a:cubicBezTo>
                    <a:pt x="1409771" y="0"/>
                    <a:pt x="1816382" y="406611"/>
                    <a:pt x="1816382" y="908191"/>
                  </a:cubicBezTo>
                  <a:cubicBezTo>
                    <a:pt x="1816382" y="1409771"/>
                    <a:pt x="1409771" y="1816382"/>
                    <a:pt x="908191" y="1816382"/>
                  </a:cubicBezTo>
                  <a:cubicBezTo>
                    <a:pt x="406611" y="1816382"/>
                    <a:pt x="0" y="1409771"/>
                    <a:pt x="0" y="9081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0613" tIns="320613" rIns="320613" bIns="320613" numCol="1" spcCol="1270" anchor="ctr" anchorCtr="0">
              <a:noAutofit/>
            </a:bodyPr>
            <a:lstStyle/>
            <a:p>
              <a:pPr marL="0" marR="0" lvl="0" indent="0" algn="ctr" defTabSz="19113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pic>
          <p:nvPicPr>
            <p:cNvPr id="16" name="Picture 2" descr="Image result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4268" y="1404257"/>
              <a:ext cx="1207375" cy="120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0236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CE209487-5898-4DD1-B2A4-F386F86229BA}"/>
              </a:ext>
            </a:extLst>
          </p:cNvPr>
          <p:cNvSpPr/>
          <p:nvPr/>
        </p:nvSpPr>
        <p:spPr>
          <a:xfrm rot="10800000" flipV="1">
            <a:off x="0" y="3530582"/>
            <a:ext cx="9157062" cy="1612268"/>
          </a:xfrm>
          <a:prstGeom prst="rect">
            <a:avLst/>
          </a:prstGeom>
          <a:gradFill flip="none" rotWithShape="1">
            <a:gsLst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bg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  <a:effectLst>
            <a:glow>
              <a:schemeClr val="bg1">
                <a:alpha val="40000"/>
              </a:schemeClr>
            </a:glo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-4000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-40000"/>
            </a:schemeClr>
          </a:effectRef>
          <a:fontRef idx="minor">
            <a:schemeClr val="lt1"/>
          </a:fontRef>
        </p:style>
        <p:txBody>
          <a:bodyPr spcFirstLastPara="0" vert="horz" wrap="square" lIns="645160" tIns="22860" rIns="22860" bIns="22860" numCol="1" spcCol="1270" anchor="ctr" anchorCtr="0">
            <a:noAutofit/>
          </a:bodyPr>
          <a:lstStyle/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dirty="0">
              <a:solidFill>
                <a:srgbClr val="92224D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4" name="Title 4"/>
          <p:cNvSpPr txBox="1">
            <a:spLocks/>
          </p:cNvSpPr>
          <p:nvPr/>
        </p:nvSpPr>
        <p:spPr>
          <a:xfrm>
            <a:off x="-93661" y="372829"/>
            <a:ext cx="7670042" cy="485571"/>
          </a:xfrm>
          <a:prstGeom prst="rect">
            <a:avLst/>
          </a:prstGeom>
          <a:noFill/>
        </p:spPr>
        <p:txBody>
          <a:bodyPr vert="horz" lIns="548640" tIns="45720" rIns="27432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B81050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defTabSz="685800" fontAlgn="auto">
              <a:lnSpc>
                <a:spcPct val="9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solidFill>
                  <a:srgbClr val="C2146F"/>
                </a:solidFill>
                <a:latin typeface="Century Gothic" panose="020B0502020202020204" pitchFamily="34" charset="0"/>
              </a:rPr>
              <a:t>Escala is addressing the unmet need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969555"/>
            <a:ext cx="9157062" cy="659011"/>
            <a:chOff x="0" y="1198152"/>
            <a:chExt cx="9157062" cy="976814"/>
          </a:xfrm>
        </p:grpSpPr>
        <p:sp>
          <p:nvSpPr>
            <p:cNvPr id="18" name="Rectangle 17"/>
            <p:cNvSpPr/>
            <p:nvPr/>
          </p:nvSpPr>
          <p:spPr>
            <a:xfrm rot="10800000" flipV="1">
              <a:off x="0" y="1198152"/>
              <a:ext cx="9157062" cy="976814"/>
            </a:xfrm>
            <a:prstGeom prst="rect">
              <a:avLst/>
            </a:prstGeom>
            <a:gradFill flip="none" rotWithShape="1">
              <a:gsLst>
                <a:gs pos="35000">
                  <a:schemeClr val="accent5">
                    <a:lumMod val="0"/>
                    <a:lumOff val="10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glow>
                <a:schemeClr val="bg1">
                  <a:alpha val="4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-40000"/>
              </a:schemeClr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645160" tIns="22860" rIns="22860" bIns="22860" numCol="1" spcCol="1270" anchor="ctr" anchorCtr="0">
              <a:noAutofit/>
            </a:bodyPr>
            <a:lstStyle/>
            <a:p>
              <a:pPr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dirty="0">
                <a:solidFill>
                  <a:srgbClr val="92224D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8" name="Content Placeholder 2"/>
            <p:cNvSpPr txBox="1">
              <a:spLocks/>
            </p:cNvSpPr>
            <p:nvPr/>
          </p:nvSpPr>
          <p:spPr>
            <a:xfrm>
              <a:off x="396738" y="1276328"/>
              <a:ext cx="8360467" cy="49738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/>
              </a:pPr>
              <a:r>
                <a:rPr lang="en-US" sz="1600" dirty="0">
                  <a:solidFill>
                    <a:prstClr val="black"/>
                  </a:solidFill>
                  <a:latin typeface="Century Gothic"/>
                </a:rPr>
                <a:t>The first real minimally invasive, non-surgical repair solution for prolapse: </a:t>
              </a:r>
              <a:br>
                <a:rPr lang="en-US" sz="1600" dirty="0">
                  <a:solidFill>
                    <a:prstClr val="black"/>
                  </a:solidFill>
                  <a:latin typeface="Century Gothic"/>
                </a:rPr>
              </a:br>
              <a:endParaRPr lang="en-US" sz="1600" dirty="0">
                <a:solidFill>
                  <a:prstClr val="black"/>
                </a:solidFill>
                <a:latin typeface="Century Gothic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02D509F-2BFE-4705-A81A-BC3E66328358}"/>
              </a:ext>
            </a:extLst>
          </p:cNvPr>
          <p:cNvGrpSpPr/>
          <p:nvPr/>
        </p:nvGrpSpPr>
        <p:grpSpPr>
          <a:xfrm>
            <a:off x="4013256" y="1668014"/>
            <a:ext cx="5160393" cy="1818271"/>
            <a:chOff x="2499016" y="2121832"/>
            <a:chExt cx="5160393" cy="1818271"/>
          </a:xfrm>
        </p:grpSpPr>
        <p:sp>
          <p:nvSpPr>
            <p:cNvPr id="32" name="Content Placeholder 2"/>
            <p:cNvSpPr txBox="1">
              <a:spLocks/>
            </p:cNvSpPr>
            <p:nvPr/>
          </p:nvSpPr>
          <p:spPr>
            <a:xfrm>
              <a:off x="3540023" y="2867064"/>
              <a:ext cx="4119386" cy="107303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lvl="1" indent="-228600">
                <a:spcBef>
                  <a:spcPts val="300"/>
                </a:spcBef>
                <a:spcAft>
                  <a:spcPts val="300"/>
                </a:spcAft>
                <a:buSzPct val="80000"/>
                <a:buFont typeface="Arial" panose="020B0604020202020204" pitchFamily="34" charset="0"/>
                <a:buChar char="•"/>
                <a:defRPr/>
              </a:pPr>
              <a:r>
                <a:rPr lang="en-US" sz="1600" dirty="0">
                  <a:solidFill>
                    <a:prstClr val="black"/>
                  </a:solidFill>
                  <a:latin typeface="Century Gothic"/>
                </a:rPr>
                <a:t>Minimal risk &amp; patient discomfort</a:t>
              </a:r>
            </a:p>
            <a:p>
              <a:pPr marL="457200" lvl="1" indent="-228600">
                <a:spcBef>
                  <a:spcPts val="300"/>
                </a:spcBef>
                <a:spcAft>
                  <a:spcPts val="300"/>
                </a:spcAft>
                <a:buSzPct val="80000"/>
                <a:buFont typeface="Arial" panose="020B0604020202020204" pitchFamily="34" charset="0"/>
                <a:buChar char="•"/>
                <a:defRPr/>
              </a:pPr>
              <a:r>
                <a:rPr lang="en-US" sz="1600" dirty="0">
                  <a:solidFill>
                    <a:prstClr val="black"/>
                  </a:solidFill>
                  <a:latin typeface="Century Gothic"/>
                </a:rPr>
                <a:t>Quick, 20 minute procedure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2499016" y="2121832"/>
              <a:ext cx="1540806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spcAft>
                  <a:spcPts val="600"/>
                </a:spcAft>
                <a:defRPr/>
              </a:pPr>
              <a:r>
                <a:rPr lang="en-US" b="1" dirty="0">
                  <a:solidFill>
                    <a:prstClr val="black"/>
                  </a:solidFill>
                  <a:latin typeface="Century Gothic"/>
                </a:rPr>
                <a:t>Safe &amp; rapid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8CA4FD5-05A3-4318-B7E7-3A26B26AA9AF}"/>
              </a:ext>
            </a:extLst>
          </p:cNvPr>
          <p:cNvGrpSpPr/>
          <p:nvPr/>
        </p:nvGrpSpPr>
        <p:grpSpPr>
          <a:xfrm>
            <a:off x="1847475" y="1640907"/>
            <a:ext cx="1188720" cy="1623987"/>
            <a:chOff x="1847475" y="2201551"/>
            <a:chExt cx="1188720" cy="1623987"/>
          </a:xfrm>
        </p:grpSpPr>
        <p:sp>
          <p:nvSpPr>
            <p:cNvPr id="3" name="Rectangle 2"/>
            <p:cNvSpPr/>
            <p:nvPr/>
          </p:nvSpPr>
          <p:spPr>
            <a:xfrm>
              <a:off x="1952447" y="2201551"/>
              <a:ext cx="1023037" cy="4542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en-US" b="1" dirty="0">
                  <a:solidFill>
                    <a:prstClr val="black"/>
                  </a:solidFill>
                  <a:latin typeface="Century Gothic"/>
                </a:rPr>
                <a:t>No cuts</a:t>
              </a: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847475" y="2746546"/>
              <a:ext cx="1188720" cy="1078992"/>
              <a:chOff x="2235612" y="3917115"/>
              <a:chExt cx="1188720" cy="1078992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2274798" y="3917115"/>
                <a:ext cx="1078992" cy="107899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0" rIns="0" anchor="ctr" anchorCtr="1"/>
              <a:lstStyle/>
              <a:p>
                <a:endParaRPr lang="en-US" sz="1200" dirty="0">
                  <a:latin typeface="Century Gothic" panose="020B0502020202020204" pitchFamily="34" charset="0"/>
                </a:endParaRPr>
              </a:p>
            </p:txBody>
          </p:sp>
          <p:cxnSp>
            <p:nvCxnSpPr>
              <p:cNvPr id="42" name="Straight Connector 41"/>
              <p:cNvCxnSpPr/>
              <p:nvPr/>
            </p:nvCxnSpPr>
            <p:spPr>
              <a:xfrm>
                <a:off x="2235612" y="4014111"/>
                <a:ext cx="1188720" cy="913728"/>
              </a:xfrm>
              <a:prstGeom prst="line">
                <a:avLst/>
              </a:prstGeom>
              <a:ln w="98425">
                <a:solidFill>
                  <a:srgbClr val="92224D">
                    <a:alpha val="51000"/>
                  </a:srgbClr>
                </a:solidFill>
              </a:ln>
              <a:effectLst>
                <a:glow>
                  <a:schemeClr val="accent1"/>
                </a:glo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9" name="Picture 14" descr="Related image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65987" y="4127306"/>
                <a:ext cx="634664" cy="6089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E42C67E2-318E-4386-8A52-D40CF570C4A1}"/>
              </a:ext>
            </a:extLst>
          </p:cNvPr>
          <p:cNvSpPr/>
          <p:nvPr/>
        </p:nvSpPr>
        <p:spPr>
          <a:xfrm>
            <a:off x="369763" y="3683074"/>
            <a:ext cx="8259580" cy="1192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1600" b="1" dirty="0">
                <a:solidFill>
                  <a:srgbClr val="C2146F"/>
                </a:solidFill>
                <a:latin typeface="Century Gothic"/>
                <a:ea typeface="+mj-ea"/>
                <a:cs typeface="+mj-cs"/>
              </a:rPr>
              <a:t>New point of care for prolapse: </a:t>
            </a:r>
          </a:p>
          <a:p>
            <a:pPr marL="460375" lvl="1" indent="-231775">
              <a:spcBef>
                <a:spcPts val="300"/>
              </a:spcBef>
              <a:spcAft>
                <a:spcPts val="300"/>
              </a:spcAft>
              <a:buSzPct val="80000"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Century Gothic" panose="020B0502020202020204" pitchFamily="34" charset="0"/>
                <a:ea typeface="+mj-ea"/>
                <a:cs typeface="+mj-cs"/>
              </a:rPr>
              <a:t>Shift from hospital to office-based procedures</a:t>
            </a:r>
          </a:p>
          <a:p>
            <a:pPr marL="460375" lvl="1" indent="-231775">
              <a:spcBef>
                <a:spcPts val="300"/>
              </a:spcBef>
              <a:spcAft>
                <a:spcPts val="300"/>
              </a:spcAft>
              <a:buSzPct val="80000"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Century Gothic" panose="020B0502020202020204" pitchFamily="34" charset="0"/>
                <a:ea typeface="+mj-ea"/>
                <a:cs typeface="+mj-cs"/>
              </a:rPr>
              <a:t>The </a:t>
            </a:r>
            <a:r>
              <a:rPr lang="en-US" sz="1600" b="1" dirty="0">
                <a:latin typeface="Century Gothic" panose="020B0502020202020204" pitchFamily="34" charset="0"/>
                <a:ea typeface="+mj-ea"/>
                <a:cs typeface="+mj-cs"/>
              </a:rPr>
              <a:t>only</a:t>
            </a:r>
            <a:r>
              <a:rPr lang="en-US" sz="1600" dirty="0">
                <a:latin typeface="Century Gothic" panose="020B0502020202020204" pitchFamily="34" charset="0"/>
                <a:ea typeface="+mj-ea"/>
                <a:cs typeface="+mj-cs"/>
              </a:rPr>
              <a:t> prolapse repair solution </a:t>
            </a:r>
            <a:br>
              <a:rPr lang="en-US" sz="1600" dirty="0">
                <a:latin typeface="Century Gothic" panose="020B0502020202020204" pitchFamily="34" charset="0"/>
                <a:ea typeface="+mj-ea"/>
                <a:cs typeface="+mj-cs"/>
              </a:rPr>
            </a:br>
            <a:r>
              <a:rPr lang="en-US" sz="1600" dirty="0">
                <a:latin typeface="Century Gothic" panose="020B0502020202020204" pitchFamily="34" charset="0"/>
                <a:ea typeface="+mj-ea"/>
                <a:cs typeface="+mj-cs"/>
              </a:rPr>
              <a:t>suitable for office setting 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C6AFDF8-8F95-4610-B1DD-A7AF7095792F}"/>
              </a:ext>
            </a:extLst>
          </p:cNvPr>
          <p:cNvGrpSpPr/>
          <p:nvPr/>
        </p:nvGrpSpPr>
        <p:grpSpPr>
          <a:xfrm>
            <a:off x="5565669" y="3798584"/>
            <a:ext cx="2839296" cy="1097280"/>
            <a:chOff x="5565669" y="3798584"/>
            <a:chExt cx="2839296" cy="109728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1D96A6C-69A1-4C01-83A5-DD169AE80A50}"/>
                </a:ext>
              </a:extLst>
            </p:cNvPr>
            <p:cNvGrpSpPr/>
            <p:nvPr/>
          </p:nvGrpSpPr>
          <p:grpSpPr>
            <a:xfrm>
              <a:off x="5565669" y="3798584"/>
              <a:ext cx="1097280" cy="1097280"/>
              <a:chOff x="1919238" y="2728509"/>
              <a:chExt cx="1097280" cy="1097280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6339664C-9A94-4361-97F3-C4E0BD58FA5C}"/>
                  </a:ext>
                </a:extLst>
              </p:cNvPr>
              <p:cNvSpPr/>
              <p:nvPr/>
            </p:nvSpPr>
            <p:spPr>
              <a:xfrm>
                <a:off x="1919238" y="2728509"/>
                <a:ext cx="1097280" cy="10972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0" rIns="0" anchor="ctr" anchorCtr="1"/>
              <a:lstStyle/>
              <a:p>
                <a:endParaRPr lang="en-US" sz="1200" dirty="0">
                  <a:latin typeface="Century Gothic" panose="020B0502020202020204" pitchFamily="34" charset="0"/>
                </a:endParaRPr>
              </a:p>
            </p:txBody>
          </p:sp>
          <p:pic>
            <p:nvPicPr>
              <p:cNvPr id="25" name="Picture 6" descr="×ª××¦××ª ×ª××× × ×¢×××¨ âªhospital iconâ¬â">
                <a:extLst>
                  <a:ext uri="{FF2B5EF4-FFF2-40B4-BE49-F238E27FC236}">
                    <a16:creationId xmlns:a16="http://schemas.microsoft.com/office/drawing/2014/main" id="{922C57E7-3EB1-4DC5-A044-BD623A2CFC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email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26" r="7861"/>
              <a:stretch/>
            </p:blipFill>
            <p:spPr bwMode="auto">
              <a:xfrm>
                <a:off x="2028760" y="2812094"/>
                <a:ext cx="874398" cy="7304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8321922-B48A-4463-A6A1-DE0ECAA2281C}"/>
                </a:ext>
              </a:extLst>
            </p:cNvPr>
            <p:cNvGrpSpPr/>
            <p:nvPr/>
          </p:nvGrpSpPr>
          <p:grpSpPr>
            <a:xfrm>
              <a:off x="7307685" y="3798584"/>
              <a:ext cx="1097280" cy="1097280"/>
              <a:chOff x="3474720" y="2880909"/>
              <a:chExt cx="1097280" cy="1097280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86F75DC9-3467-4E94-91CA-E452962AC8EA}"/>
                  </a:ext>
                </a:extLst>
              </p:cNvPr>
              <p:cNvSpPr/>
              <p:nvPr/>
            </p:nvSpPr>
            <p:spPr>
              <a:xfrm>
                <a:off x="3474720" y="2880909"/>
                <a:ext cx="1097280" cy="10972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0" rIns="0" anchor="ctr" anchorCtr="1"/>
              <a:lstStyle/>
              <a:p>
                <a:endParaRPr lang="en-US" sz="1200" dirty="0">
                  <a:latin typeface="Century Gothic" panose="020B0502020202020204" pitchFamily="34" charset="0"/>
                </a:endParaRPr>
              </a:p>
            </p:txBody>
          </p:sp>
          <p:pic>
            <p:nvPicPr>
              <p:cNvPr id="28" name="Picture 48" descr="×ª××× × ×§×©××¨×">
                <a:extLst>
                  <a:ext uri="{FF2B5EF4-FFF2-40B4-BE49-F238E27FC236}">
                    <a16:creationId xmlns:a16="http://schemas.microsoft.com/office/drawing/2014/main" id="{BFE64C52-2D72-40F7-8A15-F21A9C1AE7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email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43" b="16858"/>
              <a:stretch/>
            </p:blipFill>
            <p:spPr bwMode="auto">
              <a:xfrm>
                <a:off x="3666912" y="3199289"/>
                <a:ext cx="755187" cy="4855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F3FC6CDC-8DC0-4289-84C1-231F3B500FC6}"/>
                </a:ext>
              </a:extLst>
            </p:cNvPr>
            <p:cNvSpPr/>
            <p:nvPr/>
          </p:nvSpPr>
          <p:spPr>
            <a:xfrm>
              <a:off x="6850485" y="4247398"/>
              <a:ext cx="344991" cy="236920"/>
            </a:xfrm>
            <a:prstGeom prst="rightArrow">
              <a:avLst/>
            </a:prstGeom>
            <a:solidFill>
              <a:srgbClr val="B8105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601E7FB-8C80-460F-8E11-4A1A126F6A60}"/>
              </a:ext>
            </a:extLst>
          </p:cNvPr>
          <p:cNvGrpSpPr/>
          <p:nvPr/>
        </p:nvGrpSpPr>
        <p:grpSpPr>
          <a:xfrm>
            <a:off x="4073967" y="2163957"/>
            <a:ext cx="1097280" cy="1097280"/>
            <a:chOff x="2041134" y="2234216"/>
            <a:chExt cx="1097280" cy="1097280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1B6AFD0-9C61-404C-85E3-0DD547AF2860}"/>
                </a:ext>
              </a:extLst>
            </p:cNvPr>
            <p:cNvSpPr/>
            <p:nvPr/>
          </p:nvSpPr>
          <p:spPr>
            <a:xfrm>
              <a:off x="2041134" y="2234216"/>
              <a:ext cx="1097280" cy="10972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rIns="0" anchor="ctr" anchorCtr="1"/>
            <a:lstStyle/>
            <a:p>
              <a:endParaRPr lang="en-US" sz="1200" dirty="0">
                <a:latin typeface="Century Gothic" panose="020B0502020202020204" pitchFamily="34" charset="0"/>
              </a:endParaRP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15D140F7-EF37-4750-8916-024796AE4EE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217838" y="2405276"/>
              <a:ext cx="920576" cy="8474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0591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" t="3351" r="2228"/>
          <a:stretch/>
        </p:blipFill>
        <p:spPr bwMode="auto">
          <a:xfrm>
            <a:off x="3582887" y="3585301"/>
            <a:ext cx="2556612" cy="14492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327" y="2009991"/>
            <a:ext cx="2556612" cy="14613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6" t="4496" r="13256"/>
          <a:stretch/>
        </p:blipFill>
        <p:spPr bwMode="auto">
          <a:xfrm>
            <a:off x="534606" y="350125"/>
            <a:ext cx="2351895" cy="15303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205226" y="3565415"/>
            <a:ext cx="994775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400" b="1" dirty="0">
                <a:latin typeface="Century Gothic" panose="020B0502020202020204" pitchFamily="34" charset="0"/>
              </a:rPr>
              <a:t>Secure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352849" y="1996343"/>
            <a:ext cx="923054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400" b="1" dirty="0">
                <a:latin typeface="Century Gothic" panose="020B0502020202020204" pitchFamily="34" charset="0"/>
              </a:rPr>
              <a:t>Deploy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976483" y="357908"/>
            <a:ext cx="1129427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400" b="1" dirty="0">
                <a:latin typeface="Century Gothic" panose="020B0502020202020204" pitchFamily="34" charset="0"/>
              </a:rPr>
              <a:t>Position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096193" y="2048623"/>
            <a:ext cx="4325176" cy="823231"/>
          </a:xfrm>
          <a:prstGeom prst="rect">
            <a:avLst/>
          </a:prstGeom>
          <a:noFill/>
        </p:spPr>
        <p:txBody>
          <a:bodyPr vert="horz" lIns="548640" tIns="45720" rIns="27432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B8105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2146F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Restores anatomy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C2146F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 and preserves organ function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noProof="0" dirty="0">
                <a:solidFill>
                  <a:srgbClr val="C2146F"/>
                </a:solidFill>
                <a:latin typeface="Century Gothic"/>
              </a:rPr>
              <a:t>in 3 steps 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C2146F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 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C2146F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</p:txBody>
      </p:sp>
      <p:sp>
        <p:nvSpPr>
          <p:cNvPr id="18" name="Title 8"/>
          <p:cNvSpPr txBox="1">
            <a:spLocks/>
          </p:cNvSpPr>
          <p:nvPr/>
        </p:nvSpPr>
        <p:spPr>
          <a:xfrm>
            <a:off x="5089519" y="722092"/>
            <a:ext cx="4065177" cy="1051633"/>
          </a:xfrm>
          <a:prstGeom prst="rect">
            <a:avLst/>
          </a:prstGeom>
          <a:noFill/>
        </p:spPr>
        <p:txBody>
          <a:bodyPr vert="horz" lIns="548640" tIns="45720" rIns="27432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B8105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2146F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The Escala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2146F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20 min. non-surgical, 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2146F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2146F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repair procedure</a:t>
            </a:r>
          </a:p>
        </p:txBody>
      </p:sp>
    </p:spTree>
    <p:extLst>
      <p:ext uri="{BB962C8B-B14F-4D97-AF65-F5344CB8AC3E}">
        <p14:creationId xmlns:p14="http://schemas.microsoft.com/office/powerpoint/2010/main" val="3413721939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Custom 4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000000"/>
      </a:hlink>
      <a:folHlink>
        <a:srgbClr val="76003B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1_Droplet">
  <a:themeElements>
    <a:clrScheme name="Custom 4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000000"/>
      </a:hlink>
      <a:folHlink>
        <a:srgbClr val="76003B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39140</TotalTime>
  <Words>1143</Words>
  <Application>Microsoft Office PowerPoint</Application>
  <PresentationFormat>On-screen Show (16:9)</PresentationFormat>
  <Paragraphs>270</Paragraphs>
  <Slides>24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9" baseType="lpstr">
      <vt:lpstr>ＭＳ Ｐゴシック</vt:lpstr>
      <vt:lpstr>ヒラギノ角ゴ ProN W3</vt:lpstr>
      <vt:lpstr>Arial</vt:lpstr>
      <vt:lpstr>Calibri</vt:lpstr>
      <vt:lpstr>Century Gothic</vt:lpstr>
      <vt:lpstr>Corbel</vt:lpstr>
      <vt:lpstr>Courier New</vt:lpstr>
      <vt:lpstr>Levenim MT</vt:lpstr>
      <vt:lpstr>Segoe UI</vt:lpstr>
      <vt:lpstr>Tahoma</vt:lpstr>
      <vt:lpstr>Tw Cen MT</vt:lpstr>
      <vt:lpstr>Wingdings</vt:lpstr>
      <vt:lpstr>Wingdings 2</vt:lpstr>
      <vt:lpstr>Droplet</vt:lpstr>
      <vt:lpstr>1_Droplet</vt:lpstr>
      <vt:lpstr>PowerPoint Presentation</vt:lpstr>
      <vt:lpstr>PowerPoint Presentation</vt:lpstr>
      <vt:lpstr>PowerPoint Presentation</vt:lpstr>
      <vt:lpstr>PowerPoint Presentation</vt:lpstr>
      <vt:lpstr>Pelvic Organ Prolapse:   A highly prevalent health problem </vt:lpstr>
      <vt:lpstr>PowerPoint Presentation</vt:lpstr>
      <vt:lpstr>PowerPoint Presentation</vt:lpstr>
      <vt:lpstr>PowerPoint Presentation</vt:lpstr>
      <vt:lpstr>PowerPoint Presentation</vt:lpstr>
      <vt:lpstr>Incision free prolapse repair - video</vt:lpstr>
      <vt:lpstr>PowerPoint Presentation</vt:lpstr>
      <vt:lpstr>PowerPoint Presentation</vt:lpstr>
      <vt:lpstr>PowerPoint Presentation</vt:lpstr>
      <vt:lpstr>PowerPoint Presentation</vt:lpstr>
      <vt:lpstr>Competitive landscape</vt:lpstr>
      <vt:lpstr>Regulatory and reimbursement </vt:lpstr>
      <vt:lpstr>Market dynamics  Women’s health 2010-2017 </vt:lpstr>
      <vt:lpstr>Designed to meet all stakeholders needs </vt:lpstr>
      <vt:lpstr>Management and BOD </vt:lpstr>
      <vt:lpstr>PowerPoint Presentation</vt:lpstr>
      <vt:lpstr>Investment opportunity &amp; road map  </vt:lpstr>
      <vt:lpstr>Funding and use of funds </vt:lpstr>
      <vt:lpstr>Why Escala? </vt:lpstr>
      <vt:lpstr>PowerPoint Presentation</vt:lpstr>
    </vt:vector>
  </TitlesOfParts>
  <Company>GetReal Platforms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Netanel Goldberg</dc:creator>
  <cp:lastModifiedBy>תמר מויאל</cp:lastModifiedBy>
  <cp:revision>995</cp:revision>
  <cp:lastPrinted>2018-02-25T10:55:23Z</cp:lastPrinted>
  <dcterms:created xsi:type="dcterms:W3CDTF">2016-02-25T15:59:31Z</dcterms:created>
  <dcterms:modified xsi:type="dcterms:W3CDTF">2018-09-03T14:04:58Z</dcterms:modified>
</cp:coreProperties>
</file>